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2"/>
  </p:notesMasterIdLst>
  <p:sldIdLst>
    <p:sldId id="256" r:id="rId3"/>
    <p:sldId id="257" r:id="rId4"/>
    <p:sldId id="258" r:id="rId5"/>
    <p:sldId id="271" r:id="rId6"/>
    <p:sldId id="304" r:id="rId7"/>
    <p:sldId id="324" r:id="rId8"/>
    <p:sldId id="325" r:id="rId9"/>
    <p:sldId id="326" r:id="rId10"/>
    <p:sldId id="327" r:id="rId11"/>
    <p:sldId id="331" r:id="rId12"/>
    <p:sldId id="295" r:id="rId13"/>
    <p:sldId id="296" r:id="rId14"/>
    <p:sldId id="297" r:id="rId15"/>
    <p:sldId id="298" r:id="rId16"/>
    <p:sldId id="299" r:id="rId17"/>
    <p:sldId id="300" r:id="rId18"/>
    <p:sldId id="332" r:id="rId19"/>
    <p:sldId id="305" r:id="rId20"/>
    <p:sldId id="259" r:id="rId21"/>
    <p:sldId id="272" r:id="rId22"/>
    <p:sldId id="275" r:id="rId23"/>
    <p:sldId id="276" r:id="rId24"/>
    <p:sldId id="274" r:id="rId25"/>
    <p:sldId id="278" r:id="rId26"/>
    <p:sldId id="279" r:id="rId27"/>
    <p:sldId id="277" r:id="rId28"/>
    <p:sldId id="273" r:id="rId29"/>
    <p:sldId id="283" r:id="rId30"/>
    <p:sldId id="328" r:id="rId31"/>
    <p:sldId id="329" r:id="rId32"/>
    <p:sldId id="330" r:id="rId33"/>
    <p:sldId id="313" r:id="rId34"/>
    <p:sldId id="314" r:id="rId35"/>
    <p:sldId id="315" r:id="rId36"/>
    <p:sldId id="316" r:id="rId37"/>
    <p:sldId id="317" r:id="rId38"/>
    <p:sldId id="318" r:id="rId39"/>
    <p:sldId id="319" r:id="rId40"/>
    <p:sldId id="320" r:id="rId41"/>
    <p:sldId id="321" r:id="rId42"/>
    <p:sldId id="322" r:id="rId43"/>
    <p:sldId id="323" r:id="rId44"/>
    <p:sldId id="263" r:id="rId45"/>
    <p:sldId id="270" r:id="rId46"/>
    <p:sldId id="264" r:id="rId47"/>
    <p:sldId id="265" r:id="rId48"/>
    <p:sldId id="266" r:id="rId49"/>
    <p:sldId id="267" r:id="rId50"/>
    <p:sldId id="294"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0E8D4D-62B6-418D-9C05-AC1A8600F68B}">
  <a:tblStyle styleId="{BF0E8D4D-62B6-418D-9C05-AC1A8600F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1" d="100"/>
          <a:sy n="111" d="100"/>
        </p:scale>
        <p:origin x="108" y="3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c0b1bdc89_2_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division :SFS</a:t>
            </a:r>
            <a:endParaRPr dirty="0"/>
          </a:p>
          <a:p>
            <a:pPr marL="0" lvl="0" indent="0" algn="l" rtl="0">
              <a:spcBef>
                <a:spcPts val="0"/>
              </a:spcBef>
              <a:spcAft>
                <a:spcPts val="0"/>
              </a:spcAft>
              <a:buNone/>
            </a:pPr>
            <a:r>
              <a:rPr lang="en"/>
              <a:t>Team: PWG(Patterned Wafer Geometry)/WS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3" name="Google Shape;113;g5c0b1bdc89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506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22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29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84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dirty="0"/>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5103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07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71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032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0b1bdc89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Usecase of WS/PWG</a:t>
            </a:r>
            <a:endParaRPr/>
          </a:p>
        </p:txBody>
      </p:sp>
      <p:sp>
        <p:nvSpPr>
          <p:cNvPr id="133" name="Google Shape;133;g5c0b1bdc89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60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c0b1bdc89_2_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0" name="Google Shape;120;g5c0b1bdc89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c0b1bdc89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trying to use Plotly.js for plotting errors came like no such function but they were because the library due to large size was not able to be loaded before the function call was being made. Used D3.Js and successfully used bubbles. Had to create stub for setTimeout().</a:t>
            </a:r>
            <a:endParaRPr/>
          </a:p>
        </p:txBody>
      </p:sp>
      <p:sp>
        <p:nvSpPr>
          <p:cNvPr id="177" name="Google Shape;177;g5c0b1bdc89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6751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c0b1bdc89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trying to use Plotly.js for plotting errors came like no such function but they were because the library due to large size was not able to be loaded before the function call was being made. Used D3.Js and successfully used bubbles. Had to create stub for setTimeout().</a:t>
            </a:r>
            <a:endParaRPr/>
          </a:p>
        </p:txBody>
      </p:sp>
      <p:sp>
        <p:nvSpPr>
          <p:cNvPr id="177" name="Google Shape;177;g5c0b1bdc89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950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c0b1bdc89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trying to use Plotly.js for plotting errors came like no such function but they were because the library due to large size was not able to be loaded before the function call was being made. Used D3.Js and successfully used bubbles. Had to create stub for setTimeout().</a:t>
            </a:r>
            <a:endParaRPr/>
          </a:p>
        </p:txBody>
      </p:sp>
      <p:sp>
        <p:nvSpPr>
          <p:cNvPr id="177" name="Google Shape;177;g5c0b1bdc89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6770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c0b1bdc89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trying to use Plotly.js for plotting errors came like no such function but they were because the library due to large size was not able to be loaded before the function call was being made. Used D3.Js and successfully used bubbles. Had to create stub for setTimeout().</a:t>
            </a:r>
            <a:endParaRPr/>
          </a:p>
        </p:txBody>
      </p:sp>
      <p:sp>
        <p:nvSpPr>
          <p:cNvPr id="177" name="Google Shape;177;g5c0b1bdc89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597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676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922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705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31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77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75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c0b1bdc89_2_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5c0b1bdc89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269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809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555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215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c0b1bdc89_2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g5c0b1bdc89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58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c0b1bdc89_2_1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3" name="Google Shape;193;g5c0b1bdc89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c0b1bdc89_0_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8" name="Google Shape;198;g5c0b1bdc8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c0b1bdc89_0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6" name="Google Shape;206;g5c0b1bdc8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c0b1bdc89_0_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4" name="Google Shape;214;g5c0b1bdc89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c0b1bdc89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2" name="Google Shape;222;g5c0b1bdc8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c0b1bdc89_2_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5c0b1bdc89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949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dirty="0"/>
              <a:t>31 seconds for entire process of selecting a file, reading csv data, transferring to </a:t>
            </a:r>
            <a:r>
              <a:rPr lang="en-IN" sz="1100" dirty="0" err="1"/>
              <a:t>qml</a:t>
            </a:r>
            <a:r>
              <a:rPr lang="en-IN" sz="1100" dirty="0"/>
              <a:t>, and plotting. In which 30 seconds for accessing each element of </a:t>
            </a:r>
            <a:r>
              <a:rPr lang="en-IN" sz="1100" dirty="0" err="1"/>
              <a:t>javascript</a:t>
            </a:r>
            <a:r>
              <a:rPr lang="en-IN" sz="1100" dirty="0"/>
              <a:t> array.</a:t>
            </a:r>
          </a:p>
          <a:p>
            <a:endParaRPr lang="en-IN" dirty="0"/>
          </a:p>
        </p:txBody>
      </p:sp>
    </p:spTree>
    <p:extLst>
      <p:ext uri="{BB962C8B-B14F-4D97-AF65-F5344CB8AC3E}">
        <p14:creationId xmlns:p14="http://schemas.microsoft.com/office/powerpoint/2010/main" val="80260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c0b1bdc89_2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Learned UseCases</a:t>
            </a:r>
            <a:endParaRPr dirty="0"/>
          </a:p>
          <a:p>
            <a:pPr marL="0" lvl="0" indent="0" algn="l" rtl="0">
              <a:spcBef>
                <a:spcPts val="0"/>
              </a:spcBef>
              <a:spcAft>
                <a:spcPts val="0"/>
              </a:spcAft>
              <a:buNone/>
            </a:pPr>
            <a:r>
              <a:rPr lang="en" dirty="0"/>
              <a:t>Gathered Requirements</a:t>
            </a:r>
            <a:endParaRPr dirty="0"/>
          </a:p>
          <a:p>
            <a:pPr marL="0" lvl="0" indent="0" algn="l" rtl="0">
              <a:spcBef>
                <a:spcPts val="0"/>
              </a:spcBef>
              <a:spcAft>
                <a:spcPts val="0"/>
              </a:spcAft>
              <a:buNone/>
            </a:pPr>
            <a:r>
              <a:rPr lang="en" dirty="0"/>
              <a:t>Chosen frameworks to consider, WPF, UWP, Electron and </a:t>
            </a:r>
            <a:r>
              <a:rPr lang="en-IN" dirty="0"/>
              <a:t>Qt</a:t>
            </a:r>
            <a:r>
              <a:rPr lang="en" dirty="0"/>
              <a:t>.</a:t>
            </a:r>
            <a:endParaRPr dirty="0"/>
          </a:p>
          <a:p>
            <a:pPr marL="0" lvl="0" indent="0" algn="l" rtl="0">
              <a:spcBef>
                <a:spcPts val="0"/>
              </a:spcBef>
              <a:spcAft>
                <a:spcPts val="0"/>
              </a:spcAft>
              <a:buNone/>
            </a:pPr>
            <a:r>
              <a:rPr lang="en" dirty="0"/>
              <a:t>Compared them on set of criterias/requirements.</a:t>
            </a:r>
            <a:endParaRPr dirty="0"/>
          </a:p>
          <a:p>
            <a:pPr marL="0" lvl="0" indent="0" algn="l" rtl="0">
              <a:spcBef>
                <a:spcPts val="0"/>
              </a:spcBef>
              <a:spcAft>
                <a:spcPts val="0"/>
              </a:spcAft>
              <a:buNone/>
            </a:pPr>
            <a:r>
              <a:rPr lang="en" dirty="0"/>
              <a:t>Discovered that electron’s apps were taking too much time.</a:t>
            </a:r>
            <a:endParaRPr dirty="0"/>
          </a:p>
          <a:p>
            <a:pPr marL="0" lvl="0" indent="0" algn="l" rtl="0">
              <a:spcBef>
                <a:spcPts val="0"/>
              </a:spcBef>
              <a:spcAft>
                <a:spcPts val="0"/>
              </a:spcAft>
              <a:buNone/>
            </a:pPr>
            <a:r>
              <a:rPr lang="en" dirty="0"/>
              <a:t>Picked </a:t>
            </a:r>
            <a:r>
              <a:rPr lang="en-IN" dirty="0"/>
              <a:t>Qt</a:t>
            </a:r>
            <a:r>
              <a:rPr lang="en" dirty="0"/>
              <a:t>.</a:t>
            </a:r>
            <a:endParaRPr dirty="0"/>
          </a:p>
          <a:p>
            <a:pPr marL="0" lvl="0" indent="0" algn="l" rtl="0">
              <a:spcBef>
                <a:spcPts val="0"/>
              </a:spcBef>
              <a:spcAft>
                <a:spcPts val="0"/>
              </a:spcAft>
              <a:buNone/>
            </a:pPr>
            <a:r>
              <a:rPr lang="en" dirty="0"/>
              <a:t>Development in </a:t>
            </a:r>
            <a:r>
              <a:rPr lang="en-IN" dirty="0"/>
              <a:t>Qt</a:t>
            </a:r>
            <a:r>
              <a:rPr lang="en" dirty="0"/>
              <a:t>, applications</a:t>
            </a:r>
            <a:endParaRPr dirty="0"/>
          </a:p>
        </p:txBody>
      </p:sp>
      <p:sp>
        <p:nvSpPr>
          <p:cNvPr id="171" name="Google Shape;171;g5c0b1bdc8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361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c0b1bdc89_2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Learned UseCases</a:t>
            </a:r>
            <a:endParaRPr dirty="0"/>
          </a:p>
          <a:p>
            <a:pPr marL="0" lvl="0" indent="0" algn="l" rtl="0">
              <a:spcBef>
                <a:spcPts val="0"/>
              </a:spcBef>
              <a:spcAft>
                <a:spcPts val="0"/>
              </a:spcAft>
              <a:buNone/>
            </a:pPr>
            <a:r>
              <a:rPr lang="en" dirty="0"/>
              <a:t>Gathered Requirements</a:t>
            </a:r>
            <a:endParaRPr dirty="0"/>
          </a:p>
          <a:p>
            <a:pPr marL="0" lvl="0" indent="0" algn="l" rtl="0">
              <a:spcBef>
                <a:spcPts val="0"/>
              </a:spcBef>
              <a:spcAft>
                <a:spcPts val="0"/>
              </a:spcAft>
              <a:buNone/>
            </a:pPr>
            <a:r>
              <a:rPr lang="en" dirty="0"/>
              <a:t>Chosen frameworks to consider, WPF, UWP, Electron and </a:t>
            </a:r>
            <a:r>
              <a:rPr lang="en-IN" dirty="0"/>
              <a:t>Qt</a:t>
            </a:r>
            <a:r>
              <a:rPr lang="en" dirty="0"/>
              <a:t>.</a:t>
            </a:r>
            <a:endParaRPr dirty="0"/>
          </a:p>
          <a:p>
            <a:pPr marL="0" lvl="0" indent="0" algn="l" rtl="0">
              <a:spcBef>
                <a:spcPts val="0"/>
              </a:spcBef>
              <a:spcAft>
                <a:spcPts val="0"/>
              </a:spcAft>
              <a:buNone/>
            </a:pPr>
            <a:r>
              <a:rPr lang="en" dirty="0"/>
              <a:t>Compared them on set of criterias/requirements.</a:t>
            </a:r>
            <a:endParaRPr dirty="0"/>
          </a:p>
          <a:p>
            <a:pPr marL="0" lvl="0" indent="0" algn="l" rtl="0">
              <a:spcBef>
                <a:spcPts val="0"/>
              </a:spcBef>
              <a:spcAft>
                <a:spcPts val="0"/>
              </a:spcAft>
              <a:buNone/>
            </a:pPr>
            <a:r>
              <a:rPr lang="en" dirty="0"/>
              <a:t>Discovered that electron’s apps were taking too much time.</a:t>
            </a:r>
            <a:endParaRPr dirty="0"/>
          </a:p>
          <a:p>
            <a:pPr marL="0" lvl="0" indent="0" algn="l" rtl="0">
              <a:spcBef>
                <a:spcPts val="0"/>
              </a:spcBef>
              <a:spcAft>
                <a:spcPts val="0"/>
              </a:spcAft>
              <a:buNone/>
            </a:pPr>
            <a:r>
              <a:rPr lang="en" dirty="0"/>
              <a:t>Picked </a:t>
            </a:r>
            <a:r>
              <a:rPr lang="en-IN" dirty="0"/>
              <a:t>Qt</a:t>
            </a:r>
            <a:r>
              <a:rPr lang="en" dirty="0"/>
              <a:t>.</a:t>
            </a:r>
            <a:endParaRPr dirty="0"/>
          </a:p>
          <a:p>
            <a:pPr marL="0" lvl="0" indent="0" algn="l" rtl="0">
              <a:spcBef>
                <a:spcPts val="0"/>
              </a:spcBef>
              <a:spcAft>
                <a:spcPts val="0"/>
              </a:spcAft>
              <a:buNone/>
            </a:pPr>
            <a:r>
              <a:rPr lang="en" dirty="0"/>
              <a:t>Development in </a:t>
            </a:r>
            <a:r>
              <a:rPr lang="en-IN" dirty="0"/>
              <a:t>Qt</a:t>
            </a:r>
            <a:r>
              <a:rPr lang="en" dirty="0"/>
              <a:t>, applications</a:t>
            </a:r>
            <a:endParaRPr dirty="0"/>
          </a:p>
        </p:txBody>
      </p:sp>
      <p:sp>
        <p:nvSpPr>
          <p:cNvPr id="171" name="Google Shape;171;g5c0b1bdc8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28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c0b1bdc89_2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Learned UseCases</a:t>
            </a:r>
            <a:endParaRPr dirty="0"/>
          </a:p>
          <a:p>
            <a:pPr marL="0" lvl="0" indent="0" algn="l" rtl="0">
              <a:spcBef>
                <a:spcPts val="0"/>
              </a:spcBef>
              <a:spcAft>
                <a:spcPts val="0"/>
              </a:spcAft>
              <a:buNone/>
            </a:pPr>
            <a:r>
              <a:rPr lang="en" dirty="0"/>
              <a:t>Gathered Requirements</a:t>
            </a:r>
            <a:endParaRPr dirty="0"/>
          </a:p>
          <a:p>
            <a:pPr marL="0" lvl="0" indent="0" algn="l" rtl="0">
              <a:spcBef>
                <a:spcPts val="0"/>
              </a:spcBef>
              <a:spcAft>
                <a:spcPts val="0"/>
              </a:spcAft>
              <a:buNone/>
            </a:pPr>
            <a:r>
              <a:rPr lang="en" dirty="0"/>
              <a:t>Chosen frameworks to consider, WPF, UWP, Electron and </a:t>
            </a:r>
            <a:r>
              <a:rPr lang="en-IN" dirty="0"/>
              <a:t>Qt</a:t>
            </a:r>
            <a:r>
              <a:rPr lang="en" dirty="0"/>
              <a:t>.</a:t>
            </a:r>
            <a:endParaRPr dirty="0"/>
          </a:p>
          <a:p>
            <a:pPr marL="0" lvl="0" indent="0" algn="l" rtl="0">
              <a:spcBef>
                <a:spcPts val="0"/>
              </a:spcBef>
              <a:spcAft>
                <a:spcPts val="0"/>
              </a:spcAft>
              <a:buNone/>
            </a:pPr>
            <a:r>
              <a:rPr lang="en" dirty="0"/>
              <a:t>Compared them on set of criterias/requirements.</a:t>
            </a:r>
            <a:endParaRPr dirty="0"/>
          </a:p>
          <a:p>
            <a:pPr marL="0" lvl="0" indent="0" algn="l" rtl="0">
              <a:spcBef>
                <a:spcPts val="0"/>
              </a:spcBef>
              <a:spcAft>
                <a:spcPts val="0"/>
              </a:spcAft>
              <a:buNone/>
            </a:pPr>
            <a:r>
              <a:rPr lang="en" dirty="0"/>
              <a:t>Discovered that electron’s apps were taking too much time.</a:t>
            </a:r>
            <a:endParaRPr dirty="0"/>
          </a:p>
          <a:p>
            <a:pPr marL="0" lvl="0" indent="0" algn="l" rtl="0">
              <a:spcBef>
                <a:spcPts val="0"/>
              </a:spcBef>
              <a:spcAft>
                <a:spcPts val="0"/>
              </a:spcAft>
              <a:buNone/>
            </a:pPr>
            <a:r>
              <a:rPr lang="en" dirty="0"/>
              <a:t>Picked </a:t>
            </a:r>
            <a:r>
              <a:rPr lang="en-IN" dirty="0"/>
              <a:t>Qt</a:t>
            </a:r>
            <a:r>
              <a:rPr lang="en" dirty="0"/>
              <a:t>.</a:t>
            </a:r>
            <a:endParaRPr dirty="0"/>
          </a:p>
          <a:p>
            <a:pPr marL="0" lvl="0" indent="0" algn="l" rtl="0">
              <a:spcBef>
                <a:spcPts val="0"/>
              </a:spcBef>
              <a:spcAft>
                <a:spcPts val="0"/>
              </a:spcAft>
              <a:buNone/>
            </a:pPr>
            <a:r>
              <a:rPr lang="en" dirty="0"/>
              <a:t>Development in </a:t>
            </a:r>
            <a:r>
              <a:rPr lang="en-IN" dirty="0"/>
              <a:t>Qt</a:t>
            </a:r>
            <a:r>
              <a:rPr lang="en" dirty="0"/>
              <a:t>, applications</a:t>
            </a:r>
            <a:endParaRPr dirty="0"/>
          </a:p>
        </p:txBody>
      </p:sp>
      <p:sp>
        <p:nvSpPr>
          <p:cNvPr id="171" name="Google Shape;171;g5c0b1bdc8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62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c0b1bdc89_2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Learned UseCases</a:t>
            </a:r>
            <a:endParaRPr dirty="0"/>
          </a:p>
          <a:p>
            <a:pPr marL="0" lvl="0" indent="0" algn="l" rtl="0">
              <a:spcBef>
                <a:spcPts val="0"/>
              </a:spcBef>
              <a:spcAft>
                <a:spcPts val="0"/>
              </a:spcAft>
              <a:buNone/>
            </a:pPr>
            <a:r>
              <a:rPr lang="en" dirty="0"/>
              <a:t>Gathered Requirements</a:t>
            </a:r>
            <a:endParaRPr dirty="0"/>
          </a:p>
          <a:p>
            <a:pPr marL="0" lvl="0" indent="0" algn="l" rtl="0">
              <a:spcBef>
                <a:spcPts val="0"/>
              </a:spcBef>
              <a:spcAft>
                <a:spcPts val="0"/>
              </a:spcAft>
              <a:buNone/>
            </a:pPr>
            <a:r>
              <a:rPr lang="en" dirty="0"/>
              <a:t>Chosen frameworks to consider, WPF, UWP, Electron and </a:t>
            </a:r>
            <a:r>
              <a:rPr lang="en-IN" dirty="0"/>
              <a:t>Qt</a:t>
            </a:r>
            <a:r>
              <a:rPr lang="en" dirty="0"/>
              <a:t>.</a:t>
            </a:r>
            <a:endParaRPr dirty="0"/>
          </a:p>
          <a:p>
            <a:pPr marL="0" lvl="0" indent="0" algn="l" rtl="0">
              <a:spcBef>
                <a:spcPts val="0"/>
              </a:spcBef>
              <a:spcAft>
                <a:spcPts val="0"/>
              </a:spcAft>
              <a:buNone/>
            </a:pPr>
            <a:r>
              <a:rPr lang="en" dirty="0"/>
              <a:t>Compared them on set of criterias/requirements.</a:t>
            </a:r>
            <a:endParaRPr dirty="0"/>
          </a:p>
          <a:p>
            <a:pPr marL="0" lvl="0" indent="0" algn="l" rtl="0">
              <a:spcBef>
                <a:spcPts val="0"/>
              </a:spcBef>
              <a:spcAft>
                <a:spcPts val="0"/>
              </a:spcAft>
              <a:buNone/>
            </a:pPr>
            <a:r>
              <a:rPr lang="en" dirty="0"/>
              <a:t>Discovered that electron’s apps were taking too much time.</a:t>
            </a:r>
            <a:endParaRPr dirty="0"/>
          </a:p>
          <a:p>
            <a:pPr marL="0" lvl="0" indent="0" algn="l" rtl="0">
              <a:spcBef>
                <a:spcPts val="0"/>
              </a:spcBef>
              <a:spcAft>
                <a:spcPts val="0"/>
              </a:spcAft>
              <a:buNone/>
            </a:pPr>
            <a:r>
              <a:rPr lang="en" dirty="0"/>
              <a:t>Picked </a:t>
            </a:r>
            <a:r>
              <a:rPr lang="en-IN" dirty="0"/>
              <a:t>Qt</a:t>
            </a:r>
            <a:r>
              <a:rPr lang="en" dirty="0"/>
              <a:t>.</a:t>
            </a:r>
            <a:endParaRPr dirty="0"/>
          </a:p>
          <a:p>
            <a:pPr marL="0" lvl="0" indent="0" algn="l" rtl="0">
              <a:spcBef>
                <a:spcPts val="0"/>
              </a:spcBef>
              <a:spcAft>
                <a:spcPts val="0"/>
              </a:spcAft>
              <a:buNone/>
            </a:pPr>
            <a:r>
              <a:rPr lang="en" dirty="0"/>
              <a:t>Development in </a:t>
            </a:r>
            <a:r>
              <a:rPr lang="en-IN" dirty="0"/>
              <a:t>Qt</a:t>
            </a:r>
            <a:r>
              <a:rPr lang="en" dirty="0"/>
              <a:t>, applications</a:t>
            </a:r>
            <a:endParaRPr dirty="0"/>
          </a:p>
        </p:txBody>
      </p:sp>
      <p:sp>
        <p:nvSpPr>
          <p:cNvPr id="171" name="Google Shape;171;g5c0b1bdc8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55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c0b1bdc89_2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Learned UseCases</a:t>
            </a:r>
            <a:endParaRPr dirty="0"/>
          </a:p>
          <a:p>
            <a:pPr marL="0" lvl="0" indent="0" algn="l" rtl="0">
              <a:spcBef>
                <a:spcPts val="0"/>
              </a:spcBef>
              <a:spcAft>
                <a:spcPts val="0"/>
              </a:spcAft>
              <a:buNone/>
            </a:pPr>
            <a:r>
              <a:rPr lang="en" dirty="0"/>
              <a:t>Gathered Requirements</a:t>
            </a:r>
            <a:endParaRPr dirty="0"/>
          </a:p>
          <a:p>
            <a:pPr marL="0" lvl="0" indent="0" algn="l" rtl="0">
              <a:spcBef>
                <a:spcPts val="0"/>
              </a:spcBef>
              <a:spcAft>
                <a:spcPts val="0"/>
              </a:spcAft>
              <a:buNone/>
            </a:pPr>
            <a:r>
              <a:rPr lang="en" dirty="0"/>
              <a:t>Chosen frameworks to consider, WPF, UWP, Electron and </a:t>
            </a:r>
            <a:r>
              <a:rPr lang="en-IN" dirty="0"/>
              <a:t>Qt</a:t>
            </a:r>
            <a:r>
              <a:rPr lang="en" dirty="0"/>
              <a:t>.</a:t>
            </a:r>
            <a:endParaRPr dirty="0"/>
          </a:p>
          <a:p>
            <a:pPr marL="0" lvl="0" indent="0" algn="l" rtl="0">
              <a:spcBef>
                <a:spcPts val="0"/>
              </a:spcBef>
              <a:spcAft>
                <a:spcPts val="0"/>
              </a:spcAft>
              <a:buNone/>
            </a:pPr>
            <a:r>
              <a:rPr lang="en" dirty="0"/>
              <a:t>Compared them on set of criterias/requirements.</a:t>
            </a:r>
            <a:endParaRPr dirty="0"/>
          </a:p>
          <a:p>
            <a:pPr marL="0" lvl="0" indent="0" algn="l" rtl="0">
              <a:spcBef>
                <a:spcPts val="0"/>
              </a:spcBef>
              <a:spcAft>
                <a:spcPts val="0"/>
              </a:spcAft>
              <a:buNone/>
            </a:pPr>
            <a:r>
              <a:rPr lang="en" dirty="0"/>
              <a:t>Discovered that electron’s apps were taking too much time.</a:t>
            </a:r>
            <a:endParaRPr dirty="0"/>
          </a:p>
          <a:p>
            <a:pPr marL="0" lvl="0" indent="0" algn="l" rtl="0">
              <a:spcBef>
                <a:spcPts val="0"/>
              </a:spcBef>
              <a:spcAft>
                <a:spcPts val="0"/>
              </a:spcAft>
              <a:buNone/>
            </a:pPr>
            <a:r>
              <a:rPr lang="en" dirty="0"/>
              <a:t>Picked </a:t>
            </a:r>
            <a:r>
              <a:rPr lang="en-IN" dirty="0"/>
              <a:t>Qt</a:t>
            </a:r>
            <a:r>
              <a:rPr lang="en" dirty="0"/>
              <a:t>.</a:t>
            </a:r>
            <a:endParaRPr dirty="0"/>
          </a:p>
          <a:p>
            <a:pPr marL="0" lvl="0" indent="0" algn="l" rtl="0">
              <a:spcBef>
                <a:spcPts val="0"/>
              </a:spcBef>
              <a:spcAft>
                <a:spcPts val="0"/>
              </a:spcAft>
              <a:buNone/>
            </a:pPr>
            <a:r>
              <a:rPr lang="en" dirty="0"/>
              <a:t>Development in </a:t>
            </a:r>
            <a:r>
              <a:rPr lang="en-IN" dirty="0"/>
              <a:t>Qt</a:t>
            </a:r>
            <a:r>
              <a:rPr lang="en" dirty="0"/>
              <a:t>, applications</a:t>
            </a:r>
            <a:endParaRPr dirty="0"/>
          </a:p>
        </p:txBody>
      </p:sp>
      <p:sp>
        <p:nvSpPr>
          <p:cNvPr id="171" name="Google Shape;171;g5c0b1bdc89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543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3">
  <p:cSld name="Title Slide 3">
    <p:spTree>
      <p:nvGrpSpPr>
        <p:cNvPr id="1"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a:stretch/>
        </p:blipFill>
        <p:spPr>
          <a:xfrm>
            <a:off x="0" y="0"/>
            <a:ext cx="4057650" cy="5143500"/>
          </a:xfrm>
          <a:prstGeom prst="rect">
            <a:avLst/>
          </a:prstGeom>
          <a:noFill/>
          <a:ln>
            <a:noFill/>
          </a:ln>
        </p:spPr>
      </p:pic>
      <p:sp>
        <p:nvSpPr>
          <p:cNvPr id="59" name="Google Shape;59;p14"/>
          <p:cNvSpPr txBox="1">
            <a:spLocks noGrp="1"/>
          </p:cNvSpPr>
          <p:nvPr>
            <p:ph type="ctrTitle"/>
          </p:nvPr>
        </p:nvSpPr>
        <p:spPr>
          <a:xfrm>
            <a:off x="4063364" y="1832024"/>
            <a:ext cx="4808369" cy="1066446"/>
          </a:xfrm>
          <a:prstGeom prst="rect">
            <a:avLst/>
          </a:prstGeom>
          <a:noFill/>
          <a:ln>
            <a:noFill/>
          </a:ln>
        </p:spPr>
        <p:txBody>
          <a:bodyPr spcFirstLastPara="1" wrap="square" lIns="68575" tIns="34275" rIns="68575" bIns="34275" anchor="b" anchorCtr="0"/>
          <a:lstStyle>
            <a:lvl1pPr lvl="0" algn="r">
              <a:lnSpc>
                <a:spcPct val="90000"/>
              </a:lnSpc>
              <a:spcBef>
                <a:spcPts val="0"/>
              </a:spcBef>
              <a:spcAft>
                <a:spcPts val="0"/>
              </a:spcAft>
              <a:buClr>
                <a:schemeClr val="dk2"/>
              </a:buClr>
              <a:buSzPts val="3600"/>
              <a:buFont typeface="Calibri"/>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subTitle" idx="1"/>
          </p:nvPr>
        </p:nvSpPr>
        <p:spPr>
          <a:xfrm>
            <a:off x="4063363" y="2847938"/>
            <a:ext cx="4808370" cy="392415"/>
          </a:xfrm>
          <a:prstGeom prst="rect">
            <a:avLst/>
          </a:prstGeom>
          <a:noFill/>
          <a:ln>
            <a:noFill/>
          </a:ln>
        </p:spPr>
        <p:txBody>
          <a:bodyPr spcFirstLastPara="1" wrap="square" lIns="68575" tIns="34275" rIns="68575" bIns="34275" anchor="t" anchorCtr="0"/>
          <a:lstStyle>
            <a:lvl1pPr lvl="0" algn="r">
              <a:lnSpc>
                <a:spcPct val="100000"/>
              </a:lnSpc>
              <a:spcBef>
                <a:spcPts val="500"/>
              </a:spcBef>
              <a:spcAft>
                <a:spcPts val="0"/>
              </a:spcAft>
              <a:buSzPts val="2100"/>
              <a:buNone/>
              <a:defRPr sz="2100">
                <a:solidFill>
                  <a:schemeClr val="dk1"/>
                </a:solidFill>
              </a:defRPr>
            </a:lvl1pPr>
            <a:lvl2pPr lvl="1" algn="ctr">
              <a:lnSpc>
                <a:spcPct val="100000"/>
              </a:lnSpc>
              <a:spcBef>
                <a:spcPts val="600"/>
              </a:spcBef>
              <a:spcAft>
                <a:spcPts val="0"/>
              </a:spcAft>
              <a:buSzPts val="12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9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61" name="Google Shape;61;p14"/>
          <p:cNvPicPr preferRelativeResize="0"/>
          <p:nvPr/>
        </p:nvPicPr>
        <p:blipFill rotWithShape="1">
          <a:blip r:embed="rId3">
            <a:alphaModFix/>
          </a:blip>
          <a:srcRect/>
          <a:stretch/>
        </p:blipFill>
        <p:spPr>
          <a:xfrm>
            <a:off x="7249716" y="342900"/>
            <a:ext cx="1543050" cy="342900"/>
          </a:xfrm>
          <a:prstGeom prst="rect">
            <a:avLst/>
          </a:prstGeom>
          <a:noFill/>
          <a:ln>
            <a:noFill/>
          </a:ln>
        </p:spPr>
      </p:pic>
      <p:pic>
        <p:nvPicPr>
          <p:cNvPr id="62" name="Google Shape;62;p14"/>
          <p:cNvPicPr preferRelativeResize="0"/>
          <p:nvPr/>
        </p:nvPicPr>
        <p:blipFill rotWithShape="1">
          <a:blip r:embed="rId4">
            <a:alphaModFix amt="40000"/>
          </a:blip>
          <a:srcRect/>
          <a:stretch/>
        </p:blipFill>
        <p:spPr>
          <a:xfrm>
            <a:off x="304800" y="4078941"/>
            <a:ext cx="8534400" cy="762000"/>
          </a:xfrm>
          <a:prstGeom prst="rect">
            <a:avLst/>
          </a:prstGeom>
          <a:noFill/>
          <a:ln>
            <a:noFill/>
          </a:ln>
        </p:spPr>
      </p:pic>
      <p:sp>
        <p:nvSpPr>
          <p:cNvPr id="63" name="Google Shape;63;p14"/>
          <p:cNvSpPr txBox="1">
            <a:spLocks noGrp="1"/>
          </p:cNvSpPr>
          <p:nvPr>
            <p:ph type="body" idx="2"/>
          </p:nvPr>
        </p:nvSpPr>
        <p:spPr>
          <a:xfrm>
            <a:off x="6481129" y="4608982"/>
            <a:ext cx="2390605" cy="276999"/>
          </a:xfrm>
          <a:prstGeom prst="rect">
            <a:avLst/>
          </a:prstGeom>
          <a:noFill/>
          <a:ln>
            <a:noFill/>
          </a:ln>
        </p:spPr>
        <p:txBody>
          <a:bodyPr spcFirstLastPara="1" wrap="square" lIns="68575" tIns="34275" rIns="68575" bIns="34275" anchor="t" anchorCtr="0"/>
          <a:lstStyle>
            <a:lvl1pPr marL="457200" lvl="0" indent="-228600" algn="r">
              <a:lnSpc>
                <a:spcPct val="100000"/>
              </a:lnSpc>
              <a:spcBef>
                <a:spcPts val="900"/>
              </a:spcBef>
              <a:spcAft>
                <a:spcPts val="0"/>
              </a:spcAft>
              <a:buSzPts val="1400"/>
              <a:buNone/>
              <a:defRPr sz="1400">
                <a:solidFill>
                  <a:schemeClr val="dk2"/>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Conten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5"/>
          <p:cNvSpPr txBox="1">
            <a:spLocks noGrp="1"/>
          </p:cNvSpPr>
          <p:nvPr>
            <p:ph type="body" idx="1"/>
          </p:nvPr>
        </p:nvSpPr>
        <p:spPr>
          <a:xfrm>
            <a:off x="274320" y="1097280"/>
            <a:ext cx="8572500" cy="3429000"/>
          </a:xfrm>
          <a:prstGeom prst="rect">
            <a:avLst/>
          </a:prstGeom>
          <a:noFill/>
          <a:ln>
            <a:noFill/>
          </a:ln>
        </p:spPr>
        <p:txBody>
          <a:bodyPr spcFirstLastPara="1" wrap="square" lIns="68575" tIns="34275" rIns="68575" bIns="34275" anchor="t" anchorCtr="0"/>
          <a:lstStyle>
            <a:lvl1pPr marL="457200" lvl="0" indent="-381000" algn="l">
              <a:lnSpc>
                <a:spcPct val="100000"/>
              </a:lnSpc>
              <a:spcBef>
                <a:spcPts val="900"/>
              </a:spcBef>
              <a:spcAft>
                <a:spcPts val="0"/>
              </a:spcAft>
              <a:buSzPts val="2400"/>
              <a:buChar char="▪"/>
              <a:defRPr sz="2400"/>
            </a:lvl1pPr>
            <a:lvl2pPr marL="914400" lvl="1" indent="-342900" algn="l">
              <a:lnSpc>
                <a:spcPct val="100000"/>
              </a:lnSpc>
              <a:spcBef>
                <a:spcPts val="600"/>
              </a:spcBef>
              <a:spcAft>
                <a:spcPts val="0"/>
              </a:spcAft>
              <a:buSzPts val="1800"/>
              <a:buChar char="▪"/>
              <a:defRPr sz="1800"/>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2" type="secHead">
  <p:cSld name="SECTION_HEADER">
    <p:bg>
      <p:bgPr>
        <a:solidFill>
          <a:schemeClr val="accent3"/>
        </a:solidFill>
        <a:effectLst/>
      </p:bgPr>
    </p:bg>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mt="40000"/>
          </a:blip>
          <a:srcRect/>
          <a:stretch/>
        </p:blipFill>
        <p:spPr>
          <a:xfrm>
            <a:off x="304800" y="4078941"/>
            <a:ext cx="8534400" cy="762000"/>
          </a:xfrm>
          <a:prstGeom prst="rect">
            <a:avLst/>
          </a:prstGeom>
          <a:noFill/>
          <a:ln>
            <a:noFill/>
          </a:ln>
        </p:spPr>
      </p:pic>
      <p:pic>
        <p:nvPicPr>
          <p:cNvPr id="69" name="Google Shape;69;p16"/>
          <p:cNvPicPr preferRelativeResize="0"/>
          <p:nvPr/>
        </p:nvPicPr>
        <p:blipFill rotWithShape="1">
          <a:blip r:embed="rId3">
            <a:alphaModFix/>
          </a:blip>
          <a:srcRect/>
          <a:stretch/>
        </p:blipFill>
        <p:spPr>
          <a:xfrm>
            <a:off x="7770029" y="353581"/>
            <a:ext cx="1028700" cy="228600"/>
          </a:xfrm>
          <a:prstGeom prst="rect">
            <a:avLst/>
          </a:prstGeom>
          <a:noFill/>
          <a:ln>
            <a:noFill/>
          </a:ln>
        </p:spPr>
      </p:pic>
      <p:sp>
        <p:nvSpPr>
          <p:cNvPr id="70" name="Google Shape;70;p16"/>
          <p:cNvSpPr txBox="1">
            <a:spLocks noGrp="1"/>
          </p:cNvSpPr>
          <p:nvPr>
            <p:ph type="title"/>
          </p:nvPr>
        </p:nvSpPr>
        <p:spPr>
          <a:xfrm>
            <a:off x="274320" y="1851660"/>
            <a:ext cx="7886700" cy="567848"/>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16"/>
          <p:cNvSpPr txBox="1">
            <a:spLocks noGrp="1"/>
          </p:cNvSpPr>
          <p:nvPr>
            <p:ph type="body" idx="1"/>
          </p:nvPr>
        </p:nvSpPr>
        <p:spPr>
          <a:xfrm>
            <a:off x="274320" y="2400300"/>
            <a:ext cx="7886700" cy="392415"/>
          </a:xfrm>
          <a:prstGeom prst="rect">
            <a:avLst/>
          </a:prstGeom>
          <a:noFill/>
          <a:ln>
            <a:noFill/>
          </a:ln>
        </p:spPr>
        <p:txBody>
          <a:bodyPr spcFirstLastPara="1" wrap="square" lIns="68575" tIns="34275" rIns="68575" bIns="34275" anchor="t" anchorCtr="0"/>
          <a:lstStyle>
            <a:lvl1pPr marL="457200" lvl="0" indent="-228600" algn="l">
              <a:lnSpc>
                <a:spcPct val="100000"/>
              </a:lnSpc>
              <a:spcBef>
                <a:spcPts val="500"/>
              </a:spcBef>
              <a:spcAft>
                <a:spcPts val="0"/>
              </a:spcAft>
              <a:buSzPts val="2100"/>
              <a:buNone/>
              <a:defRPr sz="2100">
                <a:solidFill>
                  <a:schemeClr val="lt1"/>
                </a:solidFill>
              </a:defRPr>
            </a:lvl1pPr>
            <a:lvl2pPr marL="914400" lvl="1" indent="-228600" algn="l">
              <a:lnSpc>
                <a:spcPct val="100000"/>
              </a:lnSpc>
              <a:spcBef>
                <a:spcPts val="600"/>
              </a:spcBef>
              <a:spcAft>
                <a:spcPts val="0"/>
              </a:spcAft>
              <a:buSzPts val="1200"/>
              <a:buNone/>
              <a:defRPr sz="1500">
                <a:solidFill>
                  <a:srgbClr val="888888"/>
                </a:solidFill>
              </a:defRPr>
            </a:lvl2pPr>
            <a:lvl3pPr marL="1371600" lvl="2" indent="-228600" algn="l">
              <a:lnSpc>
                <a:spcPct val="100000"/>
              </a:lnSpc>
              <a:spcBef>
                <a:spcPts val="600"/>
              </a:spcBef>
              <a:spcAft>
                <a:spcPts val="0"/>
              </a:spcAft>
              <a:buSzPts val="1100"/>
              <a:buNone/>
              <a:defRPr sz="1400">
                <a:solidFill>
                  <a:srgbClr val="888888"/>
                </a:solidFill>
              </a:defRPr>
            </a:lvl3pPr>
            <a:lvl4pPr marL="1828800" lvl="3" indent="-228600" algn="l">
              <a:lnSpc>
                <a:spcPct val="100000"/>
              </a:lnSpc>
              <a:spcBef>
                <a:spcPts val="600"/>
              </a:spcBef>
              <a:spcAft>
                <a:spcPts val="0"/>
              </a:spcAft>
              <a:buSzPts val="1000"/>
              <a:buNone/>
              <a:defRPr sz="1200">
                <a:solidFill>
                  <a:srgbClr val="888888"/>
                </a:solidFill>
              </a:defRPr>
            </a:lvl4pPr>
            <a:lvl5pPr marL="2286000" lvl="4" indent="-228600" algn="l">
              <a:lnSpc>
                <a:spcPct val="90000"/>
              </a:lnSpc>
              <a:spcBef>
                <a:spcPts val="400"/>
              </a:spcBef>
              <a:spcAft>
                <a:spcPts val="0"/>
              </a:spcAft>
              <a:buSzPts val="10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6481129" y="4608982"/>
            <a:ext cx="2390605" cy="276999"/>
          </a:xfrm>
          <a:prstGeom prst="rect">
            <a:avLst/>
          </a:prstGeom>
          <a:noFill/>
          <a:ln>
            <a:noFill/>
          </a:ln>
        </p:spPr>
        <p:txBody>
          <a:bodyPr spcFirstLastPara="1" wrap="square" lIns="68575" tIns="34275" rIns="68575" bIns="34275" anchor="t" anchorCtr="0"/>
          <a:lstStyle>
            <a:lvl1pPr marL="457200" lvl="0" indent="-228600" algn="r">
              <a:lnSpc>
                <a:spcPct val="100000"/>
              </a:lnSpc>
              <a:spcBef>
                <a:spcPts val="900"/>
              </a:spcBef>
              <a:spcAft>
                <a:spcPts val="0"/>
              </a:spcAft>
              <a:buSzPts val="1400"/>
              <a:buNone/>
              <a:defRPr sz="1400">
                <a:solidFill>
                  <a:schemeClr val="dk2"/>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74" name="Google Shape;74;p17"/>
          <p:cNvPicPr preferRelativeResize="0"/>
          <p:nvPr/>
        </p:nvPicPr>
        <p:blipFill rotWithShape="1">
          <a:blip r:embed="rId2">
            <a:alphaModFix/>
          </a:blip>
          <a:srcRect l="41004" t="-2090" b="5306"/>
          <a:stretch/>
        </p:blipFill>
        <p:spPr>
          <a:xfrm>
            <a:off x="0" y="0"/>
            <a:ext cx="4482192" cy="5143500"/>
          </a:xfrm>
          <a:prstGeom prst="rect">
            <a:avLst/>
          </a:prstGeom>
          <a:noFill/>
          <a:ln>
            <a:noFill/>
          </a:ln>
        </p:spPr>
      </p:pic>
      <p:pic>
        <p:nvPicPr>
          <p:cNvPr id="75" name="Google Shape;75;p17"/>
          <p:cNvPicPr preferRelativeResize="0"/>
          <p:nvPr/>
        </p:nvPicPr>
        <p:blipFill rotWithShape="1">
          <a:blip r:embed="rId3">
            <a:alphaModFix amt="40000"/>
          </a:blip>
          <a:srcRect/>
          <a:stretch/>
        </p:blipFill>
        <p:spPr>
          <a:xfrm>
            <a:off x="304800" y="4078941"/>
            <a:ext cx="8534400" cy="762000"/>
          </a:xfrm>
          <a:prstGeom prst="rect">
            <a:avLst/>
          </a:prstGeom>
          <a:noFill/>
          <a:ln>
            <a:noFill/>
          </a:ln>
        </p:spPr>
      </p:pic>
      <p:sp>
        <p:nvSpPr>
          <p:cNvPr id="76" name="Google Shape;76;p17"/>
          <p:cNvSpPr txBox="1">
            <a:spLocks noGrp="1"/>
          </p:cNvSpPr>
          <p:nvPr>
            <p:ph type="ctrTitle"/>
          </p:nvPr>
        </p:nvSpPr>
        <p:spPr>
          <a:xfrm>
            <a:off x="4063364" y="1832024"/>
            <a:ext cx="4808369" cy="1066446"/>
          </a:xfrm>
          <a:prstGeom prst="rect">
            <a:avLst/>
          </a:prstGeom>
          <a:noFill/>
          <a:ln>
            <a:noFill/>
          </a:ln>
        </p:spPr>
        <p:txBody>
          <a:bodyPr spcFirstLastPara="1" wrap="square" lIns="68575" tIns="34275" rIns="68575" bIns="34275" anchor="b" anchorCtr="0"/>
          <a:lstStyle>
            <a:lvl1pPr lvl="0" algn="r">
              <a:lnSpc>
                <a:spcPct val="90000"/>
              </a:lnSpc>
              <a:spcBef>
                <a:spcPts val="0"/>
              </a:spcBef>
              <a:spcAft>
                <a:spcPts val="0"/>
              </a:spcAft>
              <a:buClr>
                <a:schemeClr val="dk2"/>
              </a:buClr>
              <a:buSzPts val="3600"/>
              <a:buFont typeface="Calibri"/>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7"/>
          <p:cNvSpPr txBox="1">
            <a:spLocks noGrp="1"/>
          </p:cNvSpPr>
          <p:nvPr>
            <p:ph type="subTitle" idx="2"/>
          </p:nvPr>
        </p:nvSpPr>
        <p:spPr>
          <a:xfrm>
            <a:off x="4063363" y="2847938"/>
            <a:ext cx="4808370" cy="392415"/>
          </a:xfrm>
          <a:prstGeom prst="rect">
            <a:avLst/>
          </a:prstGeom>
          <a:noFill/>
          <a:ln>
            <a:noFill/>
          </a:ln>
        </p:spPr>
        <p:txBody>
          <a:bodyPr spcFirstLastPara="1" wrap="square" lIns="68575" tIns="34275" rIns="68575" bIns="34275" anchor="t" anchorCtr="0"/>
          <a:lstStyle>
            <a:lvl1pPr lvl="0" algn="r">
              <a:lnSpc>
                <a:spcPct val="100000"/>
              </a:lnSpc>
              <a:spcBef>
                <a:spcPts val="500"/>
              </a:spcBef>
              <a:spcAft>
                <a:spcPts val="0"/>
              </a:spcAft>
              <a:buSzPts val="2100"/>
              <a:buNone/>
              <a:defRPr sz="2100">
                <a:solidFill>
                  <a:schemeClr val="dk1"/>
                </a:solidFill>
              </a:defRPr>
            </a:lvl1pPr>
            <a:lvl2pPr lvl="1" algn="ctr">
              <a:lnSpc>
                <a:spcPct val="100000"/>
              </a:lnSpc>
              <a:spcBef>
                <a:spcPts val="600"/>
              </a:spcBef>
              <a:spcAft>
                <a:spcPts val="0"/>
              </a:spcAft>
              <a:buSzPts val="12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9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78" name="Google Shape;78;p17"/>
          <p:cNvPicPr preferRelativeResize="0"/>
          <p:nvPr/>
        </p:nvPicPr>
        <p:blipFill rotWithShape="1">
          <a:blip r:embed="rId4">
            <a:alphaModFix/>
          </a:blip>
          <a:srcRect/>
          <a:stretch/>
        </p:blipFill>
        <p:spPr>
          <a:xfrm>
            <a:off x="7249716" y="342900"/>
            <a:ext cx="1543050" cy="342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l="23133"/>
          <a:stretch/>
        </p:blipFill>
        <p:spPr>
          <a:xfrm>
            <a:off x="-1" y="719534"/>
            <a:ext cx="4356328" cy="4505325"/>
          </a:xfrm>
          <a:prstGeom prst="rect">
            <a:avLst/>
          </a:prstGeom>
          <a:noFill/>
          <a:ln>
            <a:noFill/>
          </a:ln>
        </p:spPr>
      </p:pic>
      <p:sp>
        <p:nvSpPr>
          <p:cNvPr id="81" name="Google Shape;81;p18"/>
          <p:cNvSpPr txBox="1">
            <a:spLocks noGrp="1"/>
          </p:cNvSpPr>
          <p:nvPr>
            <p:ph type="ctrTitle"/>
          </p:nvPr>
        </p:nvSpPr>
        <p:spPr>
          <a:xfrm>
            <a:off x="4063364" y="1832024"/>
            <a:ext cx="4808369" cy="1066446"/>
          </a:xfrm>
          <a:prstGeom prst="rect">
            <a:avLst/>
          </a:prstGeom>
          <a:noFill/>
          <a:ln>
            <a:noFill/>
          </a:ln>
        </p:spPr>
        <p:txBody>
          <a:bodyPr spcFirstLastPara="1" wrap="square" lIns="68575" tIns="34275" rIns="68575" bIns="34275" anchor="b" anchorCtr="0"/>
          <a:lstStyle>
            <a:lvl1pPr lvl="0" algn="r">
              <a:lnSpc>
                <a:spcPct val="90000"/>
              </a:lnSpc>
              <a:spcBef>
                <a:spcPts val="0"/>
              </a:spcBef>
              <a:spcAft>
                <a:spcPts val="0"/>
              </a:spcAft>
              <a:buClr>
                <a:schemeClr val="dk2"/>
              </a:buClr>
              <a:buSzPts val="3600"/>
              <a:buFont typeface="Calibri"/>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8"/>
          <p:cNvSpPr txBox="1">
            <a:spLocks noGrp="1"/>
          </p:cNvSpPr>
          <p:nvPr>
            <p:ph type="subTitle" idx="1"/>
          </p:nvPr>
        </p:nvSpPr>
        <p:spPr>
          <a:xfrm>
            <a:off x="4063363" y="2847938"/>
            <a:ext cx="4808370" cy="392415"/>
          </a:xfrm>
          <a:prstGeom prst="rect">
            <a:avLst/>
          </a:prstGeom>
          <a:noFill/>
          <a:ln>
            <a:noFill/>
          </a:ln>
        </p:spPr>
        <p:txBody>
          <a:bodyPr spcFirstLastPara="1" wrap="square" lIns="68575" tIns="34275" rIns="68575" bIns="34275" anchor="t" anchorCtr="0"/>
          <a:lstStyle>
            <a:lvl1pPr lvl="0" algn="r">
              <a:lnSpc>
                <a:spcPct val="100000"/>
              </a:lnSpc>
              <a:spcBef>
                <a:spcPts val="500"/>
              </a:spcBef>
              <a:spcAft>
                <a:spcPts val="0"/>
              </a:spcAft>
              <a:buSzPts val="2100"/>
              <a:buNone/>
              <a:defRPr sz="2100">
                <a:solidFill>
                  <a:schemeClr val="dk1"/>
                </a:solidFill>
              </a:defRPr>
            </a:lvl1pPr>
            <a:lvl2pPr lvl="1" algn="ctr">
              <a:lnSpc>
                <a:spcPct val="100000"/>
              </a:lnSpc>
              <a:spcBef>
                <a:spcPts val="600"/>
              </a:spcBef>
              <a:spcAft>
                <a:spcPts val="0"/>
              </a:spcAft>
              <a:buSzPts val="12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9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83" name="Google Shape;83;p18"/>
          <p:cNvPicPr preferRelativeResize="0"/>
          <p:nvPr/>
        </p:nvPicPr>
        <p:blipFill rotWithShape="1">
          <a:blip r:embed="rId3">
            <a:alphaModFix/>
          </a:blip>
          <a:srcRect/>
          <a:stretch/>
        </p:blipFill>
        <p:spPr>
          <a:xfrm>
            <a:off x="7249716" y="342900"/>
            <a:ext cx="1543050" cy="342900"/>
          </a:xfrm>
          <a:prstGeom prst="rect">
            <a:avLst/>
          </a:prstGeom>
          <a:noFill/>
          <a:ln>
            <a:noFill/>
          </a:ln>
        </p:spPr>
      </p:pic>
      <p:pic>
        <p:nvPicPr>
          <p:cNvPr id="84" name="Google Shape;84;p18"/>
          <p:cNvPicPr preferRelativeResize="0"/>
          <p:nvPr/>
        </p:nvPicPr>
        <p:blipFill rotWithShape="1">
          <a:blip r:embed="rId4">
            <a:alphaModFix amt="40000"/>
          </a:blip>
          <a:srcRect/>
          <a:stretch/>
        </p:blipFill>
        <p:spPr>
          <a:xfrm>
            <a:off x="304800" y="4078941"/>
            <a:ext cx="8534400" cy="762000"/>
          </a:xfrm>
          <a:prstGeom prst="rect">
            <a:avLst/>
          </a:prstGeom>
          <a:noFill/>
          <a:ln>
            <a:noFill/>
          </a:ln>
        </p:spPr>
      </p:pic>
      <p:sp>
        <p:nvSpPr>
          <p:cNvPr id="85" name="Google Shape;85;p18"/>
          <p:cNvSpPr txBox="1">
            <a:spLocks noGrp="1"/>
          </p:cNvSpPr>
          <p:nvPr>
            <p:ph type="body" idx="2"/>
          </p:nvPr>
        </p:nvSpPr>
        <p:spPr>
          <a:xfrm>
            <a:off x="6481129" y="4608982"/>
            <a:ext cx="2390605" cy="276999"/>
          </a:xfrm>
          <a:prstGeom prst="rect">
            <a:avLst/>
          </a:prstGeom>
          <a:noFill/>
          <a:ln>
            <a:noFill/>
          </a:ln>
        </p:spPr>
        <p:txBody>
          <a:bodyPr spcFirstLastPara="1" wrap="square" lIns="68575" tIns="34275" rIns="68575" bIns="34275" anchor="t" anchorCtr="0"/>
          <a:lstStyle>
            <a:lvl1pPr marL="457200" lvl="0" indent="-228600" algn="r">
              <a:lnSpc>
                <a:spcPct val="100000"/>
              </a:lnSpc>
              <a:spcBef>
                <a:spcPts val="900"/>
              </a:spcBef>
              <a:spcAft>
                <a:spcPts val="0"/>
              </a:spcAft>
              <a:buSzPts val="1400"/>
              <a:buNone/>
              <a:defRPr sz="1400">
                <a:solidFill>
                  <a:schemeClr val="dk2"/>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4">
  <p:cSld name="Title Slide 4">
    <p:spTree>
      <p:nvGrpSpPr>
        <p:cNvPr id="1" name="Shape 86"/>
        <p:cNvGrpSpPr/>
        <p:nvPr/>
      </p:nvGrpSpPr>
      <p:grpSpPr>
        <a:xfrm>
          <a:off x="0" y="0"/>
          <a:ext cx="0" cy="0"/>
          <a:chOff x="0" y="0"/>
          <a:chExt cx="0" cy="0"/>
        </a:xfrm>
      </p:grpSpPr>
      <p:sp>
        <p:nvSpPr>
          <p:cNvPr id="87" name="Google Shape;87;p19"/>
          <p:cNvSpPr>
            <a:spLocks noGrp="1"/>
          </p:cNvSpPr>
          <p:nvPr>
            <p:ph type="pic" idx="2"/>
          </p:nvPr>
        </p:nvSpPr>
        <p:spPr>
          <a:xfrm>
            <a:off x="0" y="0"/>
            <a:ext cx="4063365" cy="5143500"/>
          </a:xfrm>
          <a:prstGeom prst="rect">
            <a:avLst/>
          </a:prstGeom>
          <a:noFill/>
          <a:ln>
            <a:noFill/>
          </a:ln>
        </p:spPr>
        <p:txBody>
          <a:bodyPr spcFirstLastPara="1" wrap="square" lIns="68575" tIns="34275" rIns="68575" bIns="34275" anchor="t" anchorCtr="0"/>
          <a:lstStyle>
            <a:lvl1pPr marR="0" lvl="0" algn="l" rtl="0">
              <a:lnSpc>
                <a:spcPct val="100000"/>
              </a:lnSpc>
              <a:spcBef>
                <a:spcPts val="900"/>
              </a:spcBef>
              <a:spcAft>
                <a:spcPts val="0"/>
              </a:spcAft>
              <a:buClr>
                <a:schemeClr val="accent3"/>
              </a:buClr>
              <a:buSzPts val="1200"/>
              <a:buFont typeface="Noto Sans Symbols"/>
              <a:buNone/>
              <a:defRPr sz="1200" b="0" i="0" u="none" strike="noStrike" cap="none">
                <a:solidFill>
                  <a:schemeClr val="lt2"/>
                </a:solidFill>
                <a:latin typeface="Calibri"/>
                <a:ea typeface="Calibri"/>
                <a:cs typeface="Calibri"/>
                <a:sym typeface="Calibri"/>
              </a:defRPr>
            </a:lvl1pPr>
            <a:lvl2pPr marR="0" lvl="1" algn="l" rtl="0">
              <a:lnSpc>
                <a:spcPct val="100000"/>
              </a:lnSpc>
              <a:spcBef>
                <a:spcPts val="600"/>
              </a:spcBef>
              <a:spcAft>
                <a:spcPts val="0"/>
              </a:spcAft>
              <a:buClr>
                <a:schemeClr val="accent3"/>
              </a:buClr>
              <a:buSzPts val="1200"/>
              <a:buFont typeface="Noto Sans Symbols"/>
              <a:buChar char="▪"/>
              <a:defRPr sz="1500" b="0" i="0" u="none" strike="noStrike" cap="none">
                <a:solidFill>
                  <a:schemeClr val="dk1"/>
                </a:solidFill>
                <a:latin typeface="Calibri"/>
                <a:ea typeface="Calibri"/>
                <a:cs typeface="Calibri"/>
                <a:sym typeface="Calibri"/>
              </a:defRPr>
            </a:lvl2pPr>
            <a:lvl3pPr marR="0" lvl="2" algn="l" rtl="0">
              <a:lnSpc>
                <a:spcPct val="100000"/>
              </a:lnSpc>
              <a:spcBef>
                <a:spcPts val="600"/>
              </a:spcBef>
              <a:spcAft>
                <a:spcPts val="0"/>
              </a:spcAft>
              <a:buClr>
                <a:schemeClr val="accent3"/>
              </a:buClr>
              <a:buSzPts val="1100"/>
              <a:buFont typeface="Noto Sans Symbols"/>
              <a:buChar char="▪"/>
              <a:defRPr sz="1400" b="0" i="0" u="none" strike="noStrike" cap="none">
                <a:solidFill>
                  <a:schemeClr val="dk1"/>
                </a:solidFill>
                <a:latin typeface="Calibri"/>
                <a:ea typeface="Calibri"/>
                <a:cs typeface="Calibri"/>
                <a:sym typeface="Calibri"/>
              </a:defRPr>
            </a:lvl3pPr>
            <a:lvl4pPr marR="0" lvl="3" algn="l" rtl="0">
              <a:lnSpc>
                <a:spcPct val="100000"/>
              </a:lnSpc>
              <a:spcBef>
                <a:spcPts val="600"/>
              </a:spcBef>
              <a:spcAft>
                <a:spcPts val="0"/>
              </a:spcAft>
              <a:buClr>
                <a:schemeClr val="accent3"/>
              </a:buClr>
              <a:buSzPts val="1000"/>
              <a:buFont typeface="Noto Sans Symbols"/>
              <a:buChar char="▪"/>
              <a:defRPr sz="12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accent3"/>
              </a:buClr>
              <a:buSzPts val="800"/>
              <a:buFont typeface="Noto Sans Symbols"/>
              <a:buChar char="▪"/>
              <a:defRPr sz="11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88" name="Google Shape;88;p19"/>
          <p:cNvSpPr txBox="1">
            <a:spLocks noGrp="1"/>
          </p:cNvSpPr>
          <p:nvPr>
            <p:ph type="ctrTitle"/>
          </p:nvPr>
        </p:nvSpPr>
        <p:spPr>
          <a:xfrm>
            <a:off x="4063364" y="1832024"/>
            <a:ext cx="4808369" cy="1066446"/>
          </a:xfrm>
          <a:prstGeom prst="rect">
            <a:avLst/>
          </a:prstGeom>
          <a:noFill/>
          <a:ln>
            <a:noFill/>
          </a:ln>
        </p:spPr>
        <p:txBody>
          <a:bodyPr spcFirstLastPara="1" wrap="square" lIns="68575" tIns="34275" rIns="68575" bIns="34275" anchor="b" anchorCtr="0"/>
          <a:lstStyle>
            <a:lvl1pPr lvl="0" algn="r">
              <a:lnSpc>
                <a:spcPct val="90000"/>
              </a:lnSpc>
              <a:spcBef>
                <a:spcPts val="0"/>
              </a:spcBef>
              <a:spcAft>
                <a:spcPts val="0"/>
              </a:spcAft>
              <a:buClr>
                <a:schemeClr val="dk2"/>
              </a:buClr>
              <a:buSzPts val="3600"/>
              <a:buFont typeface="Calibri"/>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19"/>
          <p:cNvSpPr txBox="1">
            <a:spLocks noGrp="1"/>
          </p:cNvSpPr>
          <p:nvPr>
            <p:ph type="subTitle" idx="1"/>
          </p:nvPr>
        </p:nvSpPr>
        <p:spPr>
          <a:xfrm>
            <a:off x="4063363" y="2847938"/>
            <a:ext cx="4808370" cy="392415"/>
          </a:xfrm>
          <a:prstGeom prst="rect">
            <a:avLst/>
          </a:prstGeom>
          <a:noFill/>
          <a:ln>
            <a:noFill/>
          </a:ln>
        </p:spPr>
        <p:txBody>
          <a:bodyPr spcFirstLastPara="1" wrap="square" lIns="68575" tIns="34275" rIns="68575" bIns="34275" anchor="t" anchorCtr="0"/>
          <a:lstStyle>
            <a:lvl1pPr lvl="0" algn="r">
              <a:lnSpc>
                <a:spcPct val="100000"/>
              </a:lnSpc>
              <a:spcBef>
                <a:spcPts val="500"/>
              </a:spcBef>
              <a:spcAft>
                <a:spcPts val="0"/>
              </a:spcAft>
              <a:buSzPts val="2100"/>
              <a:buNone/>
              <a:defRPr sz="2100">
                <a:solidFill>
                  <a:schemeClr val="dk1"/>
                </a:solidFill>
              </a:defRPr>
            </a:lvl1pPr>
            <a:lvl2pPr lvl="1" algn="ctr">
              <a:lnSpc>
                <a:spcPct val="100000"/>
              </a:lnSpc>
              <a:spcBef>
                <a:spcPts val="600"/>
              </a:spcBef>
              <a:spcAft>
                <a:spcPts val="0"/>
              </a:spcAft>
              <a:buSzPts val="12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9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90" name="Google Shape;90;p19"/>
          <p:cNvPicPr preferRelativeResize="0"/>
          <p:nvPr/>
        </p:nvPicPr>
        <p:blipFill rotWithShape="1">
          <a:blip r:embed="rId2">
            <a:alphaModFix/>
          </a:blip>
          <a:srcRect/>
          <a:stretch/>
        </p:blipFill>
        <p:spPr>
          <a:xfrm>
            <a:off x="7249716" y="342900"/>
            <a:ext cx="1543050" cy="342900"/>
          </a:xfrm>
          <a:prstGeom prst="rect">
            <a:avLst/>
          </a:prstGeom>
          <a:noFill/>
          <a:ln>
            <a:noFill/>
          </a:ln>
        </p:spPr>
      </p:pic>
      <p:pic>
        <p:nvPicPr>
          <p:cNvPr id="91" name="Google Shape;91;p19"/>
          <p:cNvPicPr preferRelativeResize="0"/>
          <p:nvPr/>
        </p:nvPicPr>
        <p:blipFill rotWithShape="1">
          <a:blip r:embed="rId3">
            <a:alphaModFix amt="40000"/>
          </a:blip>
          <a:srcRect/>
          <a:stretch/>
        </p:blipFill>
        <p:spPr>
          <a:xfrm>
            <a:off x="304800" y="4078941"/>
            <a:ext cx="8534400" cy="762000"/>
          </a:xfrm>
          <a:prstGeom prst="rect">
            <a:avLst/>
          </a:prstGeom>
          <a:noFill/>
          <a:ln>
            <a:noFill/>
          </a:ln>
        </p:spPr>
      </p:pic>
      <p:sp>
        <p:nvSpPr>
          <p:cNvPr id="92" name="Google Shape;92;p19"/>
          <p:cNvSpPr txBox="1">
            <a:spLocks noGrp="1"/>
          </p:cNvSpPr>
          <p:nvPr>
            <p:ph type="body" idx="3"/>
          </p:nvPr>
        </p:nvSpPr>
        <p:spPr>
          <a:xfrm>
            <a:off x="6481129" y="4608982"/>
            <a:ext cx="2390605" cy="276999"/>
          </a:xfrm>
          <a:prstGeom prst="rect">
            <a:avLst/>
          </a:prstGeom>
          <a:noFill/>
          <a:ln>
            <a:noFill/>
          </a:ln>
        </p:spPr>
        <p:txBody>
          <a:bodyPr spcFirstLastPara="1" wrap="square" lIns="68575" tIns="34275" rIns="68575" bIns="34275" anchor="t" anchorCtr="0"/>
          <a:lstStyle>
            <a:lvl1pPr marL="457200" lvl="0" indent="-228600" algn="r">
              <a:lnSpc>
                <a:spcPct val="100000"/>
              </a:lnSpc>
              <a:spcBef>
                <a:spcPts val="900"/>
              </a:spcBef>
              <a:spcAft>
                <a:spcPts val="0"/>
              </a:spcAft>
              <a:buSzPts val="1400"/>
              <a:buNone/>
              <a:defRPr sz="1400">
                <a:solidFill>
                  <a:schemeClr val="dk2"/>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5" name="Google Shape;95;p20"/>
          <p:cNvSpPr txBox="1">
            <a:spLocks noGrp="1"/>
          </p:cNvSpPr>
          <p:nvPr>
            <p:ph type="body" idx="1"/>
          </p:nvPr>
        </p:nvSpPr>
        <p:spPr>
          <a:xfrm>
            <a:off x="274320" y="1097280"/>
            <a:ext cx="8572500" cy="3429000"/>
          </a:xfrm>
          <a:prstGeom prst="rect">
            <a:avLst/>
          </a:prstGeom>
          <a:noFill/>
          <a:ln>
            <a:noFill/>
          </a:ln>
        </p:spPr>
        <p:txBody>
          <a:bodyPr spcFirstLastPara="1" wrap="square" lIns="68575" tIns="34275" rIns="68575" bIns="34275" anchor="t" anchorCtr="0"/>
          <a:lstStyle>
            <a:lvl1pPr marL="457200" lvl="0" indent="-317500" algn="l">
              <a:lnSpc>
                <a:spcPct val="100000"/>
              </a:lnSpc>
              <a:spcBef>
                <a:spcPts val="900"/>
              </a:spcBef>
              <a:spcAft>
                <a:spcPts val="0"/>
              </a:spcAft>
              <a:buSzPts val="1400"/>
              <a:buChar char="▪"/>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0"/>
          <p:cNvSpPr txBox="1">
            <a:spLocks noGrp="1"/>
          </p:cNvSpPr>
          <p:nvPr>
            <p:ph type="body" idx="2"/>
          </p:nvPr>
        </p:nvSpPr>
        <p:spPr>
          <a:xfrm>
            <a:off x="274320" y="617219"/>
            <a:ext cx="8572500" cy="377190"/>
          </a:xfrm>
          <a:prstGeom prst="rect">
            <a:avLst/>
          </a:prstGeom>
          <a:noFill/>
          <a:ln>
            <a:noFill/>
          </a:ln>
        </p:spPr>
        <p:txBody>
          <a:bodyPr spcFirstLastPara="1" wrap="square" lIns="68575" tIns="34275" rIns="68575" bIns="34275" anchor="t" anchorCtr="0"/>
          <a:lstStyle>
            <a:lvl1pPr marL="457200" lvl="0" indent="-228600" algn="l">
              <a:lnSpc>
                <a:spcPct val="100000"/>
              </a:lnSpc>
              <a:spcBef>
                <a:spcPts val="900"/>
              </a:spcBef>
              <a:spcAft>
                <a:spcPts val="0"/>
              </a:spcAft>
              <a:buSzPts val="1800"/>
              <a:buNone/>
              <a:defRPr sz="1800">
                <a:solidFill>
                  <a:schemeClr val="accent3"/>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2"/>
          <p:cNvSpPr txBox="1">
            <a:spLocks noGrp="1"/>
          </p:cNvSpPr>
          <p:nvPr>
            <p:ph type="body" idx="1"/>
          </p:nvPr>
        </p:nvSpPr>
        <p:spPr>
          <a:xfrm>
            <a:off x="274320" y="617219"/>
            <a:ext cx="8572500" cy="377190"/>
          </a:xfrm>
          <a:prstGeom prst="rect">
            <a:avLst/>
          </a:prstGeom>
          <a:noFill/>
          <a:ln>
            <a:noFill/>
          </a:ln>
        </p:spPr>
        <p:txBody>
          <a:bodyPr spcFirstLastPara="1" wrap="square" lIns="68575" tIns="34275" rIns="68575" bIns="34275" anchor="t" anchorCtr="0"/>
          <a:lstStyle>
            <a:lvl1pPr marL="457200" lvl="0" indent="-228600" algn="l">
              <a:lnSpc>
                <a:spcPct val="100000"/>
              </a:lnSpc>
              <a:spcBef>
                <a:spcPts val="900"/>
              </a:spcBef>
              <a:spcAft>
                <a:spcPts val="0"/>
              </a:spcAft>
              <a:buSzPts val="1800"/>
              <a:buNone/>
              <a:defRPr sz="1800">
                <a:solidFill>
                  <a:schemeClr val="accent3"/>
                </a:solidFill>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Column">
  <p:cSld name="Two-Column">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3"/>
          <p:cNvSpPr txBox="1">
            <a:spLocks noGrp="1"/>
          </p:cNvSpPr>
          <p:nvPr>
            <p:ph type="body" idx="1"/>
          </p:nvPr>
        </p:nvSpPr>
        <p:spPr>
          <a:xfrm>
            <a:off x="274320" y="1097280"/>
            <a:ext cx="4114800" cy="3429000"/>
          </a:xfrm>
          <a:prstGeom prst="rect">
            <a:avLst/>
          </a:prstGeom>
          <a:noFill/>
          <a:ln>
            <a:noFill/>
          </a:ln>
        </p:spPr>
        <p:txBody>
          <a:bodyPr spcFirstLastPara="1" wrap="square" lIns="68575" tIns="34275" rIns="68575" bIns="34275" anchor="t" anchorCtr="0"/>
          <a:lstStyle>
            <a:lvl1pPr marL="457200" lvl="0" indent="-317500" algn="l">
              <a:lnSpc>
                <a:spcPct val="100000"/>
              </a:lnSpc>
              <a:spcBef>
                <a:spcPts val="900"/>
              </a:spcBef>
              <a:spcAft>
                <a:spcPts val="0"/>
              </a:spcAft>
              <a:buSzPts val="1400"/>
              <a:buChar char="▪"/>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3"/>
          <p:cNvSpPr txBox="1">
            <a:spLocks noGrp="1"/>
          </p:cNvSpPr>
          <p:nvPr>
            <p:ph type="body" idx="2"/>
          </p:nvPr>
        </p:nvSpPr>
        <p:spPr>
          <a:xfrm>
            <a:off x="4732020" y="1097280"/>
            <a:ext cx="4114800" cy="3429000"/>
          </a:xfrm>
          <a:prstGeom prst="rect">
            <a:avLst/>
          </a:prstGeom>
          <a:noFill/>
          <a:ln>
            <a:noFill/>
          </a:ln>
        </p:spPr>
        <p:txBody>
          <a:bodyPr spcFirstLastPara="1" wrap="square" lIns="68575" tIns="34275" rIns="68575" bIns="34275" anchor="t" anchorCtr="0"/>
          <a:lstStyle>
            <a:lvl1pPr marL="457200" lvl="0" indent="-317500" algn="l">
              <a:lnSpc>
                <a:spcPct val="100000"/>
              </a:lnSpc>
              <a:spcBef>
                <a:spcPts val="900"/>
              </a:spcBef>
              <a:spcAft>
                <a:spcPts val="0"/>
              </a:spcAft>
              <a:buSzPts val="1400"/>
              <a:buChar char="▪"/>
              <a:defRPr/>
            </a:lvl1pPr>
            <a:lvl2pPr marL="914400" lvl="1" indent="-298450" algn="l">
              <a:lnSpc>
                <a:spcPct val="100000"/>
              </a:lnSpc>
              <a:spcBef>
                <a:spcPts val="600"/>
              </a:spcBef>
              <a:spcAft>
                <a:spcPts val="0"/>
              </a:spcAft>
              <a:buSzPts val="1100"/>
              <a:buChar char="▪"/>
              <a:defRPr/>
            </a:lvl2pPr>
            <a:lvl3pPr marL="1371600" lvl="2" indent="-298450" algn="l">
              <a:lnSpc>
                <a:spcPct val="100000"/>
              </a:lnSpc>
              <a:spcBef>
                <a:spcPts val="600"/>
              </a:spcBef>
              <a:spcAft>
                <a:spcPts val="0"/>
              </a:spcAft>
              <a:buSzPts val="1100"/>
              <a:buChar char="▪"/>
              <a:defRPr/>
            </a:lvl3pPr>
            <a:lvl4pPr marL="1828800" lvl="3" indent="-298450" algn="l">
              <a:lnSpc>
                <a:spcPct val="100000"/>
              </a:lnSpc>
              <a:spcBef>
                <a:spcPts val="600"/>
              </a:spcBef>
              <a:spcAft>
                <a:spcPts val="0"/>
              </a:spcAft>
              <a:buSzPts val="11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1">
  <p:cSld name="Section Header 1">
    <p:bg>
      <p:bgPr>
        <a:solidFill>
          <a:schemeClr val="lt2"/>
        </a:solidFill>
        <a:effectLst/>
      </p:bgPr>
    </p:bg>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274320" y="1851660"/>
            <a:ext cx="7886700" cy="567848"/>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4"/>
          <p:cNvSpPr txBox="1">
            <a:spLocks noGrp="1"/>
          </p:cNvSpPr>
          <p:nvPr>
            <p:ph type="body" idx="1"/>
          </p:nvPr>
        </p:nvSpPr>
        <p:spPr>
          <a:xfrm>
            <a:off x="274320" y="2400300"/>
            <a:ext cx="7886700" cy="392415"/>
          </a:xfrm>
          <a:prstGeom prst="rect">
            <a:avLst/>
          </a:prstGeom>
          <a:noFill/>
          <a:ln>
            <a:noFill/>
          </a:ln>
        </p:spPr>
        <p:txBody>
          <a:bodyPr spcFirstLastPara="1" wrap="square" lIns="68575" tIns="34275" rIns="68575" bIns="34275" anchor="t" anchorCtr="0"/>
          <a:lstStyle>
            <a:lvl1pPr marL="457200" lvl="0" indent="-228600" algn="l">
              <a:lnSpc>
                <a:spcPct val="100000"/>
              </a:lnSpc>
              <a:spcBef>
                <a:spcPts val="500"/>
              </a:spcBef>
              <a:spcAft>
                <a:spcPts val="0"/>
              </a:spcAft>
              <a:buSzPts val="2100"/>
              <a:buNone/>
              <a:defRPr sz="2100">
                <a:solidFill>
                  <a:schemeClr val="lt1"/>
                </a:solidFill>
              </a:defRPr>
            </a:lvl1pPr>
            <a:lvl2pPr marL="914400" lvl="1" indent="-228600" algn="l">
              <a:lnSpc>
                <a:spcPct val="100000"/>
              </a:lnSpc>
              <a:spcBef>
                <a:spcPts val="600"/>
              </a:spcBef>
              <a:spcAft>
                <a:spcPts val="0"/>
              </a:spcAft>
              <a:buSzPts val="1200"/>
              <a:buNone/>
              <a:defRPr sz="1500">
                <a:solidFill>
                  <a:srgbClr val="888888"/>
                </a:solidFill>
              </a:defRPr>
            </a:lvl2pPr>
            <a:lvl3pPr marL="1371600" lvl="2" indent="-228600" algn="l">
              <a:lnSpc>
                <a:spcPct val="100000"/>
              </a:lnSpc>
              <a:spcBef>
                <a:spcPts val="600"/>
              </a:spcBef>
              <a:spcAft>
                <a:spcPts val="0"/>
              </a:spcAft>
              <a:buSzPts val="1100"/>
              <a:buNone/>
              <a:defRPr sz="1400">
                <a:solidFill>
                  <a:srgbClr val="888888"/>
                </a:solidFill>
              </a:defRPr>
            </a:lvl3pPr>
            <a:lvl4pPr marL="1828800" lvl="3" indent="-228600" algn="l">
              <a:lnSpc>
                <a:spcPct val="100000"/>
              </a:lnSpc>
              <a:spcBef>
                <a:spcPts val="600"/>
              </a:spcBef>
              <a:spcAft>
                <a:spcPts val="0"/>
              </a:spcAft>
              <a:buSzPts val="1000"/>
              <a:buNone/>
              <a:defRPr sz="1200">
                <a:solidFill>
                  <a:srgbClr val="888888"/>
                </a:solidFill>
              </a:defRPr>
            </a:lvl4pPr>
            <a:lvl5pPr marL="2286000" lvl="4" indent="-228600" algn="l">
              <a:lnSpc>
                <a:spcPct val="90000"/>
              </a:lnSpc>
              <a:spcBef>
                <a:spcPts val="400"/>
              </a:spcBef>
              <a:spcAft>
                <a:spcPts val="0"/>
              </a:spcAft>
              <a:buSzPts val="10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09" name="Google Shape;109;p24"/>
          <p:cNvPicPr preferRelativeResize="0"/>
          <p:nvPr/>
        </p:nvPicPr>
        <p:blipFill rotWithShape="1">
          <a:blip r:embed="rId2">
            <a:alphaModFix/>
          </a:blip>
          <a:srcRect/>
          <a:stretch/>
        </p:blipFill>
        <p:spPr>
          <a:xfrm>
            <a:off x="7770029" y="353581"/>
            <a:ext cx="1028700" cy="228600"/>
          </a:xfrm>
          <a:prstGeom prst="rect">
            <a:avLst/>
          </a:prstGeom>
          <a:noFill/>
          <a:ln>
            <a:noFill/>
          </a:ln>
        </p:spPr>
      </p:pic>
      <p:pic>
        <p:nvPicPr>
          <p:cNvPr id="110" name="Google Shape;110;p24"/>
          <p:cNvPicPr preferRelativeResize="0"/>
          <p:nvPr/>
        </p:nvPicPr>
        <p:blipFill rotWithShape="1">
          <a:blip r:embed="rId3">
            <a:alphaModFix amt="40000"/>
          </a:blip>
          <a:srcRect/>
          <a:stretch/>
        </p:blipFill>
        <p:spPr>
          <a:xfrm>
            <a:off x="304800" y="4078941"/>
            <a:ext cx="8534400" cy="762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4881872"/>
            <a:ext cx="1887467" cy="13716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52" name="Google Shape;52;p13"/>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dk2"/>
              </a:buClr>
              <a:buSzPts val="2400"/>
              <a:buFont typeface="Calibri"/>
              <a:buNone/>
              <a:defRPr sz="2400" b="0" i="0" u="none" strike="noStrike" cap="none">
                <a:solidFill>
                  <a:schemeClr val="dk2"/>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274320" y="1097280"/>
            <a:ext cx="8572500" cy="3429000"/>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900"/>
              </a:spcBef>
              <a:spcAft>
                <a:spcPts val="0"/>
              </a:spcAft>
              <a:buClr>
                <a:schemeClr val="accent3"/>
              </a:buClr>
              <a:buSzPts val="1800"/>
              <a:buFont typeface="Noto Sans Symbols"/>
              <a:buChar char="▪"/>
              <a:defRPr sz="18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600"/>
              </a:spcBef>
              <a:spcAft>
                <a:spcPts val="0"/>
              </a:spcAft>
              <a:buClr>
                <a:schemeClr val="accent3"/>
              </a:buClr>
              <a:buSzPts val="1200"/>
              <a:buFont typeface="Noto Sans Symbols"/>
              <a:buChar char="▪"/>
              <a:defRPr sz="1500" b="0" i="0" u="none" strike="noStrike" cap="none">
                <a:solidFill>
                  <a:schemeClr val="dk1"/>
                </a:solidFill>
                <a:latin typeface="Calibri"/>
                <a:ea typeface="Calibri"/>
                <a:cs typeface="Calibri"/>
                <a:sym typeface="Calibri"/>
              </a:defRPr>
            </a:lvl2pPr>
            <a:lvl3pPr marL="1371600" marR="0" lvl="2" indent="-298450" algn="l" rtl="0">
              <a:lnSpc>
                <a:spcPct val="100000"/>
              </a:lnSpc>
              <a:spcBef>
                <a:spcPts val="600"/>
              </a:spcBef>
              <a:spcAft>
                <a:spcPts val="0"/>
              </a:spcAft>
              <a:buClr>
                <a:schemeClr val="accent3"/>
              </a:buClr>
              <a:buSzPts val="1100"/>
              <a:buFont typeface="Noto Sans Symbols"/>
              <a:buChar char="▪"/>
              <a:defRPr sz="14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600"/>
              </a:spcBef>
              <a:spcAft>
                <a:spcPts val="0"/>
              </a:spcAft>
              <a:buClr>
                <a:schemeClr val="accent3"/>
              </a:buClr>
              <a:buSzPts val="1000"/>
              <a:buFont typeface="Noto Sans Symbols"/>
              <a:buChar char="▪"/>
              <a:defRPr sz="1200" b="0" i="0" u="none" strike="noStrike" cap="none">
                <a:solidFill>
                  <a:schemeClr val="dk1"/>
                </a:solidFill>
                <a:latin typeface="Calibri"/>
                <a:ea typeface="Calibri"/>
                <a:cs typeface="Calibri"/>
                <a:sym typeface="Calibri"/>
              </a:defRPr>
            </a:lvl4pPr>
            <a:lvl5pPr marL="2286000" marR="0" lvl="4" indent="-279400" algn="l" rtl="0">
              <a:lnSpc>
                <a:spcPct val="90000"/>
              </a:lnSpc>
              <a:spcBef>
                <a:spcPts val="400"/>
              </a:spcBef>
              <a:spcAft>
                <a:spcPts val="0"/>
              </a:spcAft>
              <a:buClr>
                <a:schemeClr val="accent3"/>
              </a:buClr>
              <a:buSzPts val="800"/>
              <a:buFont typeface="Noto Sans Symbols"/>
              <a:buChar char="▪"/>
              <a:defRPr sz="11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p:nvPr/>
        </p:nvSpPr>
        <p:spPr>
          <a:xfrm>
            <a:off x="523195" y="4898541"/>
            <a:ext cx="1364272" cy="10387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700" b="0" i="0" u="none" strike="noStrike" cap="none">
                <a:solidFill>
                  <a:schemeClr val="lt1"/>
                </a:solidFill>
                <a:latin typeface="Calibri"/>
                <a:ea typeface="Calibri"/>
                <a:cs typeface="Calibri"/>
                <a:sym typeface="Calibri"/>
              </a:rPr>
              <a:t>KLA Secret | Externally Restricted</a:t>
            </a:r>
            <a:endParaRPr sz="1100" dirty="0"/>
          </a:p>
        </p:txBody>
      </p:sp>
      <p:pic>
        <p:nvPicPr>
          <p:cNvPr id="55" name="Google Shape;55;p13"/>
          <p:cNvPicPr preferRelativeResize="0"/>
          <p:nvPr/>
        </p:nvPicPr>
        <p:blipFill rotWithShape="1">
          <a:blip r:embed="rId13">
            <a:alphaModFix/>
          </a:blip>
          <a:srcRect/>
          <a:stretch/>
        </p:blipFill>
        <p:spPr>
          <a:xfrm>
            <a:off x="8183166" y="4881686"/>
            <a:ext cx="609600" cy="133350"/>
          </a:xfrm>
          <a:prstGeom prst="rect">
            <a:avLst/>
          </a:prstGeom>
          <a:noFill/>
          <a:ln>
            <a:noFill/>
          </a:ln>
        </p:spPr>
      </p:pic>
      <p:sp>
        <p:nvSpPr>
          <p:cNvPr id="56" name="Google Shape;56;p13"/>
          <p:cNvSpPr txBox="1"/>
          <p:nvPr/>
        </p:nvSpPr>
        <p:spPr>
          <a:xfrm>
            <a:off x="89127" y="4883873"/>
            <a:ext cx="359228" cy="126958"/>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lt1"/>
                </a:solidFill>
                <a:latin typeface="Calibri"/>
                <a:ea typeface="Calibri"/>
                <a:cs typeface="Calibri"/>
                <a:sym typeface="Calibri"/>
              </a:rPr>
              <a:t>‹#›</a:t>
            </a:fld>
            <a:endParaRPr sz="800" b="0" i="0" u="none" strike="noStrike" cap="none" dirty="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23">
          <p15:clr>
            <a:srgbClr val="F26B43"/>
          </p15:clr>
        </p15:guide>
        <p15:guide id="2" pos="5539">
          <p15:clr>
            <a:srgbClr val="F26B43"/>
          </p15:clr>
        </p15:guide>
        <p15:guide id="3" orient="horz" pos="28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a:spLocks noGrp="1"/>
          </p:cNvSpPr>
          <p:nvPr>
            <p:ph type="ctrTitle"/>
          </p:nvPr>
        </p:nvSpPr>
        <p:spPr>
          <a:xfrm>
            <a:off x="4063364" y="1566175"/>
            <a:ext cx="4808369" cy="52629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3300"/>
              <a:buFont typeface="Calibri"/>
              <a:buNone/>
            </a:pPr>
            <a:r>
              <a:rPr lang="en" sz="3300"/>
              <a:t>Next Gen UI Framework for PWG/WS</a:t>
            </a:r>
            <a:endParaRPr sz="1100" dirty="0"/>
          </a:p>
        </p:txBody>
      </p:sp>
      <p:sp>
        <p:nvSpPr>
          <p:cNvPr id="116" name="Google Shape;116;p25"/>
          <p:cNvSpPr txBox="1"/>
          <p:nvPr/>
        </p:nvSpPr>
        <p:spPr>
          <a:xfrm>
            <a:off x="4076944" y="2092473"/>
            <a:ext cx="4808370" cy="229678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A7E1"/>
              </a:buClr>
              <a:buSzPts val="2100"/>
              <a:buFont typeface="Noto Sans Symbols"/>
              <a:buNone/>
            </a:pPr>
            <a:r>
              <a:rPr lang="en" sz="2100" b="0" i="0" u="none" strike="noStrike" cap="none" dirty="0">
                <a:solidFill>
                  <a:schemeClr val="dk1"/>
                </a:solidFill>
                <a:latin typeface="Calibri"/>
                <a:ea typeface="Calibri"/>
                <a:cs typeface="Calibri"/>
                <a:sym typeface="Calibri"/>
              </a:rPr>
              <a:t>Intern Name: Ojas Mehta</a:t>
            </a:r>
            <a:endParaRPr sz="1100" dirty="0"/>
          </a:p>
          <a:p>
            <a:pPr marL="0" marR="0" lvl="0" indent="0" algn="l" rtl="0">
              <a:lnSpc>
                <a:spcPct val="100000"/>
              </a:lnSpc>
              <a:spcBef>
                <a:spcPts val="500"/>
              </a:spcBef>
              <a:spcAft>
                <a:spcPts val="0"/>
              </a:spcAft>
              <a:buClr>
                <a:srgbClr val="00A7E1"/>
              </a:buClr>
              <a:buSzPts val="2100"/>
              <a:buFont typeface="Noto Sans Symbols"/>
              <a:buNone/>
            </a:pPr>
            <a:r>
              <a:rPr lang="en" sz="2100" b="0" i="0" u="none" strike="noStrike" cap="none" dirty="0">
                <a:solidFill>
                  <a:schemeClr val="dk1"/>
                </a:solidFill>
                <a:latin typeface="Calibri"/>
                <a:ea typeface="Calibri"/>
                <a:cs typeface="Calibri"/>
                <a:sym typeface="Calibri"/>
              </a:rPr>
              <a:t>College: IIT Madras</a:t>
            </a:r>
            <a:endParaRPr sz="1100" dirty="0"/>
          </a:p>
          <a:p>
            <a:pPr marL="0" marR="0" lvl="0" indent="0" algn="l" rtl="0">
              <a:lnSpc>
                <a:spcPct val="100000"/>
              </a:lnSpc>
              <a:spcBef>
                <a:spcPts val="500"/>
              </a:spcBef>
              <a:spcAft>
                <a:spcPts val="0"/>
              </a:spcAft>
              <a:buClr>
                <a:srgbClr val="00A7E1"/>
              </a:buClr>
              <a:buSzPts val="2100"/>
              <a:buFont typeface="Noto Sans Symbols"/>
              <a:buNone/>
            </a:pPr>
            <a:r>
              <a:rPr lang="en" sz="2100" b="0" i="0" u="none" strike="noStrike" cap="none" dirty="0">
                <a:solidFill>
                  <a:schemeClr val="dk1"/>
                </a:solidFill>
                <a:latin typeface="Calibri"/>
                <a:ea typeface="Calibri"/>
                <a:cs typeface="Calibri"/>
                <a:sym typeface="Calibri"/>
              </a:rPr>
              <a:t>Degree: M.Tech</a:t>
            </a:r>
            <a:r>
              <a:rPr lang="en" sz="2100" dirty="0">
                <a:solidFill>
                  <a:schemeClr val="dk1"/>
                </a:solidFill>
                <a:latin typeface="Calibri"/>
                <a:ea typeface="Calibri"/>
                <a:cs typeface="Calibri"/>
                <a:sym typeface="Calibri"/>
              </a:rPr>
              <a:t>. (CSE)</a:t>
            </a:r>
            <a:endParaRPr sz="1100" dirty="0"/>
          </a:p>
          <a:p>
            <a:pPr marL="0" marR="0" lvl="0" indent="0" algn="l" rtl="0">
              <a:lnSpc>
                <a:spcPct val="100000"/>
              </a:lnSpc>
              <a:spcBef>
                <a:spcPts val="500"/>
              </a:spcBef>
              <a:spcAft>
                <a:spcPts val="0"/>
              </a:spcAft>
              <a:buClr>
                <a:srgbClr val="00A7E1"/>
              </a:buClr>
              <a:buSzPts val="2100"/>
              <a:buFont typeface="Noto Sans Symbols"/>
              <a:buNone/>
            </a:pPr>
            <a:r>
              <a:rPr lang="en" sz="2100" b="0" i="0" u="none" strike="noStrike" cap="none" dirty="0">
                <a:solidFill>
                  <a:srgbClr val="0C0C12"/>
                </a:solidFill>
                <a:latin typeface="Calibri"/>
                <a:ea typeface="Calibri"/>
                <a:cs typeface="Calibri"/>
                <a:sym typeface="Calibri"/>
              </a:rPr>
              <a:t>Manager Name: Hari Rajagopalan</a:t>
            </a:r>
            <a:endParaRPr sz="1100" dirty="0"/>
          </a:p>
          <a:p>
            <a:pPr marL="0" marR="0" lvl="0" indent="0" algn="l" rtl="0">
              <a:lnSpc>
                <a:spcPct val="100000"/>
              </a:lnSpc>
              <a:spcBef>
                <a:spcPts val="500"/>
              </a:spcBef>
              <a:spcAft>
                <a:spcPts val="0"/>
              </a:spcAft>
              <a:buClr>
                <a:srgbClr val="00A7E1"/>
              </a:buClr>
              <a:buSzPts val="2100"/>
              <a:buFont typeface="Noto Sans Symbols"/>
              <a:buNone/>
            </a:pPr>
            <a:r>
              <a:rPr lang="en" sz="2100" b="0" i="0" u="none" strike="noStrike" cap="none" dirty="0">
                <a:solidFill>
                  <a:srgbClr val="0C0C12"/>
                </a:solidFill>
                <a:latin typeface="Calibri"/>
                <a:ea typeface="Calibri"/>
                <a:cs typeface="Calibri"/>
                <a:sym typeface="Calibri"/>
              </a:rPr>
              <a:t>Mentor Name: Bhargav Reddy</a:t>
            </a:r>
            <a:endParaRPr sz="1100" dirty="0"/>
          </a:p>
          <a:p>
            <a:pPr marL="0" marR="0" lvl="0" indent="0" algn="l" rtl="0">
              <a:lnSpc>
                <a:spcPct val="100000"/>
              </a:lnSpc>
              <a:spcBef>
                <a:spcPts val="500"/>
              </a:spcBef>
              <a:spcAft>
                <a:spcPts val="0"/>
              </a:spcAft>
              <a:buClr>
                <a:srgbClr val="00A7E1"/>
              </a:buClr>
              <a:buSzPts val="2100"/>
              <a:buFont typeface="Noto Sans Symbols"/>
              <a:buNone/>
            </a:pPr>
            <a:r>
              <a:rPr lang="en" sz="2100" b="0" i="0" u="none" strike="noStrike" cap="none" dirty="0">
                <a:solidFill>
                  <a:srgbClr val="0C0C12"/>
                </a:solidFill>
                <a:latin typeface="Calibri"/>
                <a:ea typeface="Calibri"/>
                <a:cs typeface="Calibri"/>
                <a:sym typeface="Calibri"/>
              </a:rPr>
              <a:t>Division: S</a:t>
            </a:r>
            <a:r>
              <a:rPr lang="en" sz="2100" dirty="0">
                <a:solidFill>
                  <a:srgbClr val="0C0C12"/>
                </a:solidFill>
                <a:latin typeface="Calibri"/>
                <a:ea typeface="Calibri"/>
                <a:cs typeface="Calibri"/>
                <a:sym typeface="Calibri"/>
              </a:rPr>
              <a:t>urfscan-ADE</a:t>
            </a:r>
            <a:endParaRPr sz="2100" b="0" i="0" u="none" strike="noStrike" cap="none" dirty="0">
              <a:solidFill>
                <a:srgbClr val="0C0C12"/>
              </a:solidFill>
              <a:latin typeface="Calibri"/>
              <a:ea typeface="Calibri"/>
              <a:cs typeface="Calibri"/>
              <a:sym typeface="Calibri"/>
            </a:endParaRPr>
          </a:p>
        </p:txBody>
      </p:sp>
      <p:sp>
        <p:nvSpPr>
          <p:cNvPr id="117" name="Google Shape;117;p25"/>
          <p:cNvSpPr txBox="1">
            <a:spLocks noGrp="1"/>
          </p:cNvSpPr>
          <p:nvPr>
            <p:ph type="body" idx="2"/>
          </p:nvPr>
        </p:nvSpPr>
        <p:spPr>
          <a:xfrm>
            <a:off x="6481129" y="4608982"/>
            <a:ext cx="2390605" cy="276999"/>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SzPts val="1400"/>
              <a:buNone/>
            </a:pPr>
            <a:r>
              <a:rPr lang="en" sz="1100" dirty="0"/>
              <a:t>Ju</a:t>
            </a:r>
            <a:r>
              <a:rPr lang="en-IN" sz="1100" dirty="0" err="1"/>
              <a:t>ly</a:t>
            </a:r>
            <a:r>
              <a:rPr lang="en" sz="1100" dirty="0"/>
              <a:t> 17, 2019</a:t>
            </a:r>
            <a:endParaRPr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417A-5885-4C7B-835F-CB4E0897D2A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C0CBC7-ACCA-497F-A0CA-C0BC1245464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31BBDAA-BF96-4DCC-A0C0-3B684938C356}"/>
              </a:ext>
            </a:extLst>
          </p:cNvPr>
          <p:cNvPicPr preferRelativeResize="0">
            <a:picLocks/>
          </p:cNvPicPr>
          <p:nvPr/>
        </p:nvPicPr>
        <p:blipFill>
          <a:blip r:embed="rId2"/>
          <a:stretch>
            <a:fillRect/>
          </a:stretch>
        </p:blipFill>
        <p:spPr>
          <a:xfrm>
            <a:off x="72893" y="1097280"/>
            <a:ext cx="4363200" cy="2455200"/>
          </a:xfrm>
          <a:prstGeom prst="rect">
            <a:avLst/>
          </a:prstGeom>
        </p:spPr>
      </p:pic>
      <p:pic>
        <p:nvPicPr>
          <p:cNvPr id="7" name="Picture 6">
            <a:extLst>
              <a:ext uri="{FF2B5EF4-FFF2-40B4-BE49-F238E27FC236}">
                <a16:creationId xmlns:a16="http://schemas.microsoft.com/office/drawing/2014/main" id="{E238CDD9-DBE5-4F5A-B1EA-72F74E0B1345}"/>
              </a:ext>
            </a:extLst>
          </p:cNvPr>
          <p:cNvPicPr preferRelativeResize="0">
            <a:picLocks/>
          </p:cNvPicPr>
          <p:nvPr/>
        </p:nvPicPr>
        <p:blipFill>
          <a:blip r:embed="rId3"/>
          <a:stretch>
            <a:fillRect/>
          </a:stretch>
        </p:blipFill>
        <p:spPr>
          <a:xfrm>
            <a:off x="4707909" y="1097280"/>
            <a:ext cx="4363200" cy="2455200"/>
          </a:xfrm>
          <a:prstGeom prst="rect">
            <a:avLst/>
          </a:prstGeom>
        </p:spPr>
      </p:pic>
    </p:spTree>
    <p:extLst>
      <p:ext uri="{BB962C8B-B14F-4D97-AF65-F5344CB8AC3E}">
        <p14:creationId xmlns:p14="http://schemas.microsoft.com/office/powerpoint/2010/main" val="37447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A8E-2DCE-48C5-A2DB-F7526D24608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1D2F501-92F3-4F30-B735-8F2815DFCDF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758602A-5714-4D44-8750-6A67A93FB1E8}"/>
              </a:ext>
            </a:extLst>
          </p:cNvPr>
          <p:cNvPicPr>
            <a:picLocks noChangeAspect="1"/>
          </p:cNvPicPr>
          <p:nvPr/>
        </p:nvPicPr>
        <p:blipFill>
          <a:blip r:embed="rId2"/>
          <a:stretch>
            <a:fillRect/>
          </a:stretch>
        </p:blipFill>
        <p:spPr>
          <a:xfrm>
            <a:off x="1771505" y="69672"/>
            <a:ext cx="5732945" cy="4761259"/>
          </a:xfrm>
          <a:prstGeom prst="rect">
            <a:avLst/>
          </a:prstGeom>
        </p:spPr>
      </p:pic>
    </p:spTree>
    <p:extLst>
      <p:ext uri="{BB962C8B-B14F-4D97-AF65-F5344CB8AC3E}">
        <p14:creationId xmlns:p14="http://schemas.microsoft.com/office/powerpoint/2010/main" val="330999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F487-8704-4D6A-B365-5388C6542C3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46338FF-3DC3-45F4-8736-D1FE5AEF88A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67AC17B-5AE1-4B1E-B313-71E8731D2454}"/>
              </a:ext>
            </a:extLst>
          </p:cNvPr>
          <p:cNvPicPr>
            <a:picLocks noChangeAspect="1"/>
          </p:cNvPicPr>
          <p:nvPr/>
        </p:nvPicPr>
        <p:blipFill>
          <a:blip r:embed="rId2"/>
          <a:stretch>
            <a:fillRect/>
          </a:stretch>
        </p:blipFill>
        <p:spPr>
          <a:xfrm>
            <a:off x="1771200" y="69673"/>
            <a:ext cx="5727229" cy="4761259"/>
          </a:xfrm>
          <a:prstGeom prst="rect">
            <a:avLst/>
          </a:prstGeom>
        </p:spPr>
      </p:pic>
    </p:spTree>
    <p:extLst>
      <p:ext uri="{BB962C8B-B14F-4D97-AF65-F5344CB8AC3E}">
        <p14:creationId xmlns:p14="http://schemas.microsoft.com/office/powerpoint/2010/main" val="319290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6CD4-1E24-46A0-A3F1-93C24FC030B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4501DC9-3451-4EFC-A4F3-CBCC59576A7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1094D2F-D626-4B90-AFD3-AD5B8BAF5483}"/>
              </a:ext>
            </a:extLst>
          </p:cNvPr>
          <p:cNvPicPr>
            <a:picLocks noChangeAspect="1"/>
          </p:cNvPicPr>
          <p:nvPr/>
        </p:nvPicPr>
        <p:blipFill>
          <a:blip r:embed="rId2"/>
          <a:stretch>
            <a:fillRect/>
          </a:stretch>
        </p:blipFill>
        <p:spPr>
          <a:xfrm>
            <a:off x="1771200" y="68400"/>
            <a:ext cx="5727229" cy="4755544"/>
          </a:xfrm>
          <a:prstGeom prst="rect">
            <a:avLst/>
          </a:prstGeom>
        </p:spPr>
      </p:pic>
    </p:spTree>
    <p:extLst>
      <p:ext uri="{BB962C8B-B14F-4D97-AF65-F5344CB8AC3E}">
        <p14:creationId xmlns:p14="http://schemas.microsoft.com/office/powerpoint/2010/main" val="1488722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5EDD-FB47-4983-9D84-CFF90F1DC4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96D129-4CAB-4850-8D75-8555BE3057D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DB781BC-D9F6-4B0F-ABC5-2FF07AD7D6D5}"/>
              </a:ext>
            </a:extLst>
          </p:cNvPr>
          <p:cNvPicPr>
            <a:picLocks noChangeAspect="1"/>
          </p:cNvPicPr>
          <p:nvPr/>
        </p:nvPicPr>
        <p:blipFill>
          <a:blip r:embed="rId2"/>
          <a:stretch>
            <a:fillRect/>
          </a:stretch>
        </p:blipFill>
        <p:spPr>
          <a:xfrm>
            <a:off x="1771200" y="68400"/>
            <a:ext cx="6018735" cy="4761259"/>
          </a:xfrm>
          <a:prstGeom prst="rect">
            <a:avLst/>
          </a:prstGeom>
        </p:spPr>
      </p:pic>
    </p:spTree>
    <p:extLst>
      <p:ext uri="{BB962C8B-B14F-4D97-AF65-F5344CB8AC3E}">
        <p14:creationId xmlns:p14="http://schemas.microsoft.com/office/powerpoint/2010/main" val="177289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F6AF-EE8F-4F90-85A4-EFF515E64DB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1D942F4-6A82-4752-9D3C-A1CAFCB4A01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29D2DA6-17A7-48C1-962F-1430E57890FB}"/>
              </a:ext>
            </a:extLst>
          </p:cNvPr>
          <p:cNvPicPr>
            <a:picLocks noChangeAspect="1"/>
          </p:cNvPicPr>
          <p:nvPr/>
        </p:nvPicPr>
        <p:blipFill>
          <a:blip r:embed="rId2"/>
          <a:stretch>
            <a:fillRect/>
          </a:stretch>
        </p:blipFill>
        <p:spPr>
          <a:xfrm>
            <a:off x="1771200" y="68400"/>
            <a:ext cx="6013019" cy="4755544"/>
          </a:xfrm>
          <a:prstGeom prst="rect">
            <a:avLst/>
          </a:prstGeom>
        </p:spPr>
      </p:pic>
    </p:spTree>
    <p:extLst>
      <p:ext uri="{BB962C8B-B14F-4D97-AF65-F5344CB8AC3E}">
        <p14:creationId xmlns:p14="http://schemas.microsoft.com/office/powerpoint/2010/main" val="66349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078B-434C-44C4-847C-85D416BC794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48E6D1D-8E60-4AC4-8D45-7F5C420B9B0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CBA96F5-EB89-4DA1-B7F7-DEC0A5B67AE8}"/>
              </a:ext>
            </a:extLst>
          </p:cNvPr>
          <p:cNvPicPr>
            <a:picLocks noChangeAspect="1"/>
          </p:cNvPicPr>
          <p:nvPr/>
        </p:nvPicPr>
        <p:blipFill>
          <a:blip r:embed="rId2"/>
          <a:stretch>
            <a:fillRect/>
          </a:stretch>
        </p:blipFill>
        <p:spPr>
          <a:xfrm>
            <a:off x="1771200" y="68400"/>
            <a:ext cx="6018735" cy="4761259"/>
          </a:xfrm>
          <a:prstGeom prst="rect">
            <a:avLst/>
          </a:prstGeom>
        </p:spPr>
      </p:pic>
    </p:spTree>
    <p:extLst>
      <p:ext uri="{BB962C8B-B14F-4D97-AF65-F5344CB8AC3E}">
        <p14:creationId xmlns:p14="http://schemas.microsoft.com/office/powerpoint/2010/main" val="23877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A2BA-F061-493B-A055-A16EC8E7CF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6741FF8-090E-4C46-88F7-2CEF9E1BB4F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E7622F0-F599-41F5-98A6-7DDC120DC58C}"/>
              </a:ext>
            </a:extLst>
          </p:cNvPr>
          <p:cNvPicPr preferRelativeResize="0">
            <a:picLocks/>
          </p:cNvPicPr>
          <p:nvPr/>
        </p:nvPicPr>
        <p:blipFill>
          <a:blip r:embed="rId2"/>
          <a:stretch>
            <a:fillRect/>
          </a:stretch>
        </p:blipFill>
        <p:spPr>
          <a:xfrm>
            <a:off x="1550970" y="0"/>
            <a:ext cx="6019200" cy="4762800"/>
          </a:xfrm>
          <a:prstGeom prst="rect">
            <a:avLst/>
          </a:prstGeom>
        </p:spPr>
      </p:pic>
    </p:spTree>
    <p:extLst>
      <p:ext uri="{BB962C8B-B14F-4D97-AF65-F5344CB8AC3E}">
        <p14:creationId xmlns:p14="http://schemas.microsoft.com/office/powerpoint/2010/main" val="1608534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sp>
        <p:nvSpPr>
          <p:cNvPr id="38" name="Rectangle 37">
            <a:extLst>
              <a:ext uri="{FF2B5EF4-FFF2-40B4-BE49-F238E27FC236}">
                <a16:creationId xmlns:a16="http://schemas.microsoft.com/office/drawing/2014/main" id="{337EF116-70C4-475E-8717-EBC8CD935FCB}"/>
              </a:ext>
            </a:extLst>
          </p:cNvPr>
          <p:cNvSpPr/>
          <p:nvPr/>
        </p:nvSpPr>
        <p:spPr>
          <a:xfrm>
            <a:off x="67746" y="2126250"/>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9" name="Rectangle 38">
            <a:extLst>
              <a:ext uri="{FF2B5EF4-FFF2-40B4-BE49-F238E27FC236}">
                <a16:creationId xmlns:a16="http://schemas.microsoft.com/office/drawing/2014/main" id="{38E72285-8F43-445F-9AC9-47772365D727}"/>
              </a:ext>
            </a:extLst>
          </p:cNvPr>
          <p:cNvSpPr/>
          <p:nvPr/>
        </p:nvSpPr>
        <p:spPr>
          <a:xfrm>
            <a:off x="2247201" y="2126250"/>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40" name="Rectangle 39">
            <a:extLst>
              <a:ext uri="{FF2B5EF4-FFF2-40B4-BE49-F238E27FC236}">
                <a16:creationId xmlns:a16="http://schemas.microsoft.com/office/drawing/2014/main" id="{4093EA83-0553-4DDA-9EC3-C9D67872F4E0}"/>
              </a:ext>
            </a:extLst>
          </p:cNvPr>
          <p:cNvSpPr/>
          <p:nvPr/>
        </p:nvSpPr>
        <p:spPr>
          <a:xfrm>
            <a:off x="6468534" y="2126250"/>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3539205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914400" marR="0" lvl="0" indent="0" algn="l" rtl="0">
                <a:lnSpc>
                  <a:spcPct val="90000"/>
                </a:lnSpc>
                <a:spcBef>
                  <a:spcPts val="0"/>
                </a:spcBef>
                <a:spcAft>
                  <a:spcPts val="0"/>
                </a:spcAft>
                <a:buNone/>
              </a:pP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dirty="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dirty="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48257053-EA4F-4B78-8D89-E92C721663EE}"/>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AF863173-CA34-4CF9-A3BF-9D9F89AF5FF4}"/>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E3BA2BBE-91A1-4617-8109-1BB5CC9E8961}"/>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2743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Agenda</a:t>
            </a:r>
            <a:endParaRPr sz="2800" dirty="0"/>
          </a:p>
        </p:txBody>
      </p:sp>
      <p:sp>
        <p:nvSpPr>
          <p:cNvPr id="123" name="Google Shape;123;p26"/>
          <p:cNvSpPr txBox="1">
            <a:spLocks noGrp="1"/>
          </p:cNvSpPr>
          <p:nvPr>
            <p:ph type="body" idx="1"/>
          </p:nvPr>
        </p:nvSpPr>
        <p:spPr>
          <a:xfrm>
            <a:off x="274320" y="109728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SzPts val="1800"/>
              <a:buNone/>
            </a:pPr>
            <a:endParaRPr sz="1100" dirty="0"/>
          </a:p>
          <a:p>
            <a:pPr marL="177800" lvl="0" indent="-177800" algn="l" rtl="0">
              <a:lnSpc>
                <a:spcPct val="150000"/>
              </a:lnSpc>
              <a:spcBef>
                <a:spcPts val="900"/>
              </a:spcBef>
              <a:spcAft>
                <a:spcPts val="0"/>
              </a:spcAft>
              <a:buSzPts val="1400"/>
              <a:buChar char="•"/>
            </a:pPr>
            <a:r>
              <a:rPr lang="en" sz="1400" dirty="0"/>
              <a:t>Problem Statement </a:t>
            </a:r>
            <a:endParaRPr sz="1400" dirty="0"/>
          </a:p>
          <a:p>
            <a:pPr marL="177800" lvl="0" indent="-177800" algn="l" rtl="0">
              <a:lnSpc>
                <a:spcPct val="150000"/>
              </a:lnSpc>
              <a:spcBef>
                <a:spcPts val="0"/>
              </a:spcBef>
              <a:spcAft>
                <a:spcPts val="0"/>
              </a:spcAft>
              <a:buSzPts val="1400"/>
              <a:buChar char="•"/>
            </a:pPr>
            <a:r>
              <a:rPr lang="en" sz="1400" dirty="0"/>
              <a:t>My Role</a:t>
            </a:r>
            <a:endParaRPr sz="1400" dirty="0"/>
          </a:p>
          <a:p>
            <a:pPr marL="177800" lvl="0" indent="-177800" algn="l" rtl="0">
              <a:lnSpc>
                <a:spcPct val="150000"/>
              </a:lnSpc>
              <a:spcBef>
                <a:spcPts val="0"/>
              </a:spcBef>
              <a:spcAft>
                <a:spcPts val="0"/>
              </a:spcAft>
              <a:buSzPts val="1400"/>
              <a:buChar char="•"/>
            </a:pPr>
            <a:r>
              <a:rPr lang="en" sz="1400" dirty="0"/>
              <a:t>Current progress</a:t>
            </a:r>
          </a:p>
          <a:p>
            <a:pPr marL="177800" indent="-177800">
              <a:lnSpc>
                <a:spcPct val="150000"/>
              </a:lnSpc>
              <a:spcBef>
                <a:spcPts val="0"/>
              </a:spcBef>
              <a:buSzPts val="1400"/>
              <a:buFont typeface="Noto Sans Symbols"/>
              <a:buChar char="•"/>
            </a:pPr>
            <a:r>
              <a:rPr lang="en-IN" sz="1400" dirty="0"/>
              <a:t>Timeline</a:t>
            </a:r>
            <a:endParaRPr sz="1400" dirty="0"/>
          </a:p>
          <a:p>
            <a:pPr marL="177800" lvl="0" indent="-177800" algn="l" rtl="0">
              <a:lnSpc>
                <a:spcPct val="150000"/>
              </a:lnSpc>
              <a:spcBef>
                <a:spcPts val="0"/>
              </a:spcBef>
              <a:spcAft>
                <a:spcPts val="0"/>
              </a:spcAft>
              <a:buSzPts val="1400"/>
              <a:buChar char="•"/>
            </a:pPr>
            <a:r>
              <a:rPr lang="en" sz="1400" dirty="0"/>
              <a:t>Challenges </a:t>
            </a:r>
            <a:r>
              <a:rPr lang="en-IN" sz="1400" dirty="0"/>
              <a:t>Faced</a:t>
            </a:r>
            <a:endParaRPr sz="1400" dirty="0"/>
          </a:p>
          <a:p>
            <a:pPr marL="177800" lvl="0" indent="-177800" algn="l" rtl="0">
              <a:lnSpc>
                <a:spcPct val="150000"/>
              </a:lnSpc>
              <a:spcBef>
                <a:spcPts val="0"/>
              </a:spcBef>
              <a:spcAft>
                <a:spcPts val="0"/>
              </a:spcAft>
              <a:buSzPts val="1400"/>
              <a:buChar char="•"/>
            </a:pPr>
            <a:r>
              <a:rPr lang="en" sz="1400" dirty="0"/>
              <a:t>Learnings </a:t>
            </a:r>
            <a:endParaRPr sz="1400" dirty="0"/>
          </a:p>
          <a:p>
            <a:pPr marL="0" lvl="0" indent="0" algn="l" rtl="0">
              <a:lnSpc>
                <a:spcPct val="150000"/>
              </a:lnSpc>
              <a:spcBef>
                <a:spcPts val="900"/>
              </a:spcBef>
              <a:spcAft>
                <a:spcPts val="0"/>
              </a:spcAft>
              <a:buSzPts val="1800"/>
              <a:buNone/>
            </a:pPr>
            <a:endParaRPr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dirty="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dirty="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0309678C-2E33-4BBE-B5C0-DC604F9EB910}"/>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C4F99403-1E97-4D01-97CE-87EF2E4F17AE}"/>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E6ADF604-95FA-4893-AB22-5058AE51A3F0}"/>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107816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695394"/>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dirty="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dirty="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41DFB294-A72D-421B-ACA3-96AD565DB00A}"/>
              </a:ext>
            </a:extLst>
          </p:cNvPr>
          <p:cNvSpPr/>
          <p:nvPr/>
        </p:nvSpPr>
        <p:spPr>
          <a:xfrm>
            <a:off x="8479" y="905932"/>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8BB63D56-2173-4A43-A931-DE8F28370882}"/>
              </a:ext>
            </a:extLst>
          </p:cNvPr>
          <p:cNvSpPr/>
          <p:nvPr/>
        </p:nvSpPr>
        <p:spPr>
          <a:xfrm>
            <a:off x="2196643" y="905932"/>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1AEC41C9-63AA-471F-B224-D60551AA9848}"/>
              </a:ext>
            </a:extLst>
          </p:cNvPr>
          <p:cNvSpPr/>
          <p:nvPr/>
        </p:nvSpPr>
        <p:spPr>
          <a:xfrm>
            <a:off x="6409267" y="905932"/>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2194033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IN" sz="1200" dirty="0">
                  <a:latin typeface="Calibri"/>
                  <a:ea typeface="Calibri"/>
                  <a:cs typeface="Calibri"/>
                  <a:sym typeface="Calibri"/>
                </a:rPr>
                <a:t>Add Third party libraries to the prototype.</a:t>
              </a:r>
            </a:p>
            <a:p>
              <a:pPr marL="0" marR="0" lvl="1" indent="0" algn="l" rtl="0">
                <a:lnSpc>
                  <a:spcPct val="90000"/>
                </a:lnSpc>
                <a:spcBef>
                  <a:spcPts val="100"/>
                </a:spcBef>
                <a:spcAft>
                  <a:spcPts val="0"/>
                </a:spcAft>
                <a:buClr>
                  <a:srgbClr val="FFFFFF"/>
                </a:buClr>
                <a:buSzPts val="800"/>
                <a:buFont typeface="Century Gothic"/>
                <a:buNone/>
              </a:pPr>
              <a:endParaRPr lang="en-IN"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IN" sz="1200" i="0" u="none" strike="noStrike" cap="none" dirty="0">
                  <a:latin typeface="Calibri"/>
                  <a:ea typeface="Calibri"/>
                  <a:cs typeface="Calibri"/>
                  <a:sym typeface="Calibri"/>
                </a:rPr>
                <a:t>Build Qt app </a:t>
              </a:r>
              <a:r>
                <a:rPr lang="en-IN" sz="1200" dirty="0">
                  <a:latin typeface="Calibri"/>
                  <a:ea typeface="Calibri"/>
                  <a:cs typeface="Calibri"/>
                  <a:sym typeface="Calibri"/>
                </a:rPr>
                <a:t>for 3D </a:t>
              </a:r>
              <a:r>
                <a:rPr lang="en-IN" sz="1200" i="0" u="none" strike="noStrike" cap="none" dirty="0">
                  <a:latin typeface="Calibri"/>
                  <a:ea typeface="Calibri"/>
                  <a:cs typeface="Calibri"/>
                  <a:sym typeface="Calibri"/>
                </a:rPr>
                <a:t>visualiz</a:t>
              </a:r>
              <a:r>
                <a:rPr lang="en-IN" sz="1200" dirty="0">
                  <a:latin typeface="Calibri"/>
                  <a:ea typeface="Calibri"/>
                  <a:cs typeface="Calibri"/>
                  <a:sym typeface="Calibri"/>
                </a:rPr>
                <a:t>ation </a:t>
              </a:r>
              <a:r>
                <a:rPr lang="en-I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IN" sz="1200" i="0" u="none" strike="noStrike" cap="none" dirty="0">
                  <a:latin typeface="Calibri"/>
                  <a:ea typeface="Calibri"/>
                  <a:cs typeface="Calibri"/>
                  <a:sym typeface="Calibri"/>
                </a:rPr>
                <a:t>.</a:t>
              </a: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dirty="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dirty="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CEE06C30-ED79-45DB-AF0E-8EFF4092217D}"/>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BFE464DC-3BDE-4597-A670-E1FF1E38888D}"/>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23B97DC1-95CE-408E-BC5B-27C734A3C06B}"/>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378812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Third party libraries to the prototype.</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Build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 </a:t>
              </a:r>
              <a:r>
                <a:rPr lang="en" sz="1200" dirty="0">
                  <a:latin typeface="Calibri"/>
                  <a:ea typeface="Calibri"/>
                  <a:cs typeface="Calibri"/>
                  <a:sym typeface="Calibri"/>
                </a:rPr>
                <a:t>for 3D </a:t>
              </a:r>
              <a:r>
                <a:rPr lang="en" sz="1200" i="0" u="none" strike="noStrike" cap="none" dirty="0">
                  <a:latin typeface="Calibri"/>
                  <a:ea typeface="Calibri"/>
                  <a:cs typeface="Calibri"/>
                  <a:sym typeface="Calibri"/>
                </a:rPr>
                <a:t>visualiz</a:t>
              </a:r>
              <a:r>
                <a:rPr lang="en" sz="1200" dirty="0">
                  <a:latin typeface="Calibri"/>
                  <a:ea typeface="Calibri"/>
                  <a:cs typeface="Calibri"/>
                  <a:sym typeface="Calibri"/>
                </a:rPr>
                <a:t>ation </a:t>
              </a:r>
              <a:r>
                <a:rPr lang="e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 sz="1200" i="0" u="none" strike="noStrike" cap="none" dirty="0">
                  <a:latin typeface="Calibri"/>
                  <a:ea typeface="Calibri"/>
                  <a:cs typeface="Calibri"/>
                  <a:sym typeface="Calibri"/>
                </a:rPr>
                <a:t>.</a:t>
              </a: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Integrate </a:t>
              </a:r>
              <a:r>
                <a:rPr lang="en" sz="1200" dirty="0">
                  <a:latin typeface="Calibri"/>
                  <a:ea typeface="Calibri"/>
                  <a:cs typeface="Calibri"/>
                  <a:sym typeface="Calibri"/>
                </a:rPr>
                <a:t>different types of </a:t>
              </a:r>
              <a:r>
                <a:rPr lang="en-IN" sz="1200" dirty="0">
                  <a:latin typeface="Calibri"/>
                  <a:ea typeface="Calibri"/>
                  <a:cs typeface="Calibri"/>
                  <a:sym typeface="Calibri"/>
                </a:rPr>
                <a:t>Qt</a:t>
              </a:r>
              <a:r>
                <a:rPr lang="en" sz="1200" dirty="0">
                  <a:latin typeface="Calibri"/>
                  <a:ea typeface="Calibri"/>
                  <a:cs typeface="Calibri"/>
                  <a:sym typeface="Calibri"/>
                </a:rPr>
                <a:t> apps.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Run</a:t>
              </a:r>
              <a:r>
                <a:rPr lang="en" sz="1200" i="0" u="none" strike="noStrike" cap="none" dirty="0">
                  <a:latin typeface="Calibri"/>
                  <a:ea typeface="Calibri"/>
                  <a:cs typeface="Calibri"/>
                  <a:sym typeface="Calibri"/>
                </a:rPr>
                <a:t> DGA engine in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a:t>
              </a: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dirty="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dirty="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2" name="Rectangle 1">
            <a:extLst>
              <a:ext uri="{FF2B5EF4-FFF2-40B4-BE49-F238E27FC236}">
                <a16:creationId xmlns:a16="http://schemas.microsoft.com/office/drawing/2014/main" id="{670763FA-7BFF-4A2F-8067-E7234277FB68}"/>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 name="Rectangle 2">
            <a:extLst>
              <a:ext uri="{FF2B5EF4-FFF2-40B4-BE49-F238E27FC236}">
                <a16:creationId xmlns:a16="http://schemas.microsoft.com/office/drawing/2014/main" id="{C9AB2097-F853-4C3A-AA39-DF3B411F11D4}"/>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5" name="Rectangle 4">
            <a:extLst>
              <a:ext uri="{FF2B5EF4-FFF2-40B4-BE49-F238E27FC236}">
                <a16:creationId xmlns:a16="http://schemas.microsoft.com/office/drawing/2014/main" id="{917BFAC4-E533-4CC2-99E9-BD8B6E6CD420}"/>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186992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Third party libraries to the prototype.</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Build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 </a:t>
              </a:r>
              <a:r>
                <a:rPr lang="en" sz="1200" dirty="0">
                  <a:latin typeface="Calibri"/>
                  <a:ea typeface="Calibri"/>
                  <a:cs typeface="Calibri"/>
                  <a:sym typeface="Calibri"/>
                </a:rPr>
                <a:t>for 3D </a:t>
              </a:r>
              <a:r>
                <a:rPr lang="en" sz="1200" i="0" u="none" strike="noStrike" cap="none" dirty="0">
                  <a:latin typeface="Calibri"/>
                  <a:ea typeface="Calibri"/>
                  <a:cs typeface="Calibri"/>
                  <a:sym typeface="Calibri"/>
                </a:rPr>
                <a:t>visualiz</a:t>
              </a:r>
              <a:r>
                <a:rPr lang="en" sz="1200" dirty="0">
                  <a:latin typeface="Calibri"/>
                  <a:ea typeface="Calibri"/>
                  <a:cs typeface="Calibri"/>
                  <a:sym typeface="Calibri"/>
                </a:rPr>
                <a:t>ation </a:t>
              </a:r>
              <a:r>
                <a:rPr lang="e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 sz="1200" i="0" u="none" strike="noStrike" cap="none" dirty="0">
                  <a:latin typeface="Calibri"/>
                  <a:ea typeface="Calibri"/>
                  <a:cs typeface="Calibri"/>
                  <a:sym typeface="Calibri"/>
                </a:rPr>
                <a:t>.</a:t>
              </a: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Integrate </a:t>
              </a:r>
              <a:r>
                <a:rPr lang="en" sz="1200" dirty="0">
                  <a:latin typeface="Calibri"/>
                  <a:ea typeface="Calibri"/>
                  <a:cs typeface="Calibri"/>
                  <a:sym typeface="Calibri"/>
                </a:rPr>
                <a:t>different types of </a:t>
              </a:r>
              <a:r>
                <a:rPr lang="en-IN" sz="1200" dirty="0">
                  <a:latin typeface="Calibri"/>
                  <a:ea typeface="Calibri"/>
                  <a:cs typeface="Calibri"/>
                  <a:sym typeface="Calibri"/>
                </a:rPr>
                <a:t>Qt</a:t>
              </a:r>
              <a:r>
                <a:rPr lang="en" sz="1200" dirty="0">
                  <a:latin typeface="Calibri"/>
                  <a:ea typeface="Calibri"/>
                  <a:cs typeface="Calibri"/>
                  <a:sym typeface="Calibri"/>
                </a:rPr>
                <a:t> apps.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Run</a:t>
              </a:r>
              <a:r>
                <a:rPr lang="en" sz="1200" i="0" u="none" strike="noStrike" cap="none" dirty="0">
                  <a:latin typeface="Calibri"/>
                  <a:ea typeface="Calibri"/>
                  <a:cs typeface="Calibri"/>
                  <a:sym typeface="Calibri"/>
                </a:rPr>
                <a:t> DGA engine in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a:t>
              </a: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dirty="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dirty="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IN" sz="1200" dirty="0" err="1">
                  <a:latin typeface="Calibri"/>
                  <a:ea typeface="Calibri"/>
                  <a:cs typeface="Calibri"/>
                  <a:sym typeface="Calibri"/>
                </a:rPr>
                <a:t>Analyze</a:t>
              </a:r>
              <a:r>
                <a:rPr lang="en-IN" sz="1200" dirty="0">
                  <a:latin typeface="Calibri"/>
                  <a:ea typeface="Calibri"/>
                  <a:cs typeface="Calibri"/>
                  <a:sym typeface="Calibri"/>
                </a:rPr>
                <a:t> use cases for workspace </a:t>
              </a:r>
            </a:p>
            <a:p>
              <a:pPr marL="38100" marR="0" lvl="1" indent="0" algn="l" rtl="0">
                <a:lnSpc>
                  <a:spcPct val="90000"/>
                </a:lnSpc>
                <a:spcBef>
                  <a:spcPts val="100"/>
                </a:spcBef>
                <a:spcAft>
                  <a:spcPts val="0"/>
                </a:spcAft>
                <a:buClr>
                  <a:srgbClr val="FFFFFF"/>
                </a:buClr>
                <a:buSzPts val="800"/>
                <a:buFont typeface="Century Gothic"/>
                <a:buNone/>
              </a:pPr>
              <a:endParaRPr lang="en-IN"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IN" sz="1200" i="0" u="none" strike="noStrike" cap="none" dirty="0">
                  <a:latin typeface="Calibri"/>
                  <a:ea typeface="Calibri"/>
                  <a:cs typeface="Calibri"/>
                  <a:sym typeface="Calibri"/>
                </a:rPr>
                <a:t>Design the workspace. </a:t>
              </a:r>
              <a:endParaRPr lang="en-IN"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EC16D554-5837-4690-B505-30E74016F3BA}"/>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D233B78B-0560-4FD5-91C2-B07BCB40440E}"/>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CA04C912-025A-4A7B-A136-F73D485FB9B5}"/>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229500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Third party libraries to the prototype.</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Build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 </a:t>
              </a:r>
              <a:r>
                <a:rPr lang="en" sz="1200" dirty="0">
                  <a:latin typeface="Calibri"/>
                  <a:ea typeface="Calibri"/>
                  <a:cs typeface="Calibri"/>
                  <a:sym typeface="Calibri"/>
                </a:rPr>
                <a:t>for 3D </a:t>
              </a:r>
              <a:r>
                <a:rPr lang="en" sz="1200" i="0" u="none" strike="noStrike" cap="none" dirty="0">
                  <a:latin typeface="Calibri"/>
                  <a:ea typeface="Calibri"/>
                  <a:cs typeface="Calibri"/>
                  <a:sym typeface="Calibri"/>
                </a:rPr>
                <a:t>visualiz</a:t>
              </a:r>
              <a:r>
                <a:rPr lang="en" sz="1200" dirty="0">
                  <a:latin typeface="Calibri"/>
                  <a:ea typeface="Calibri"/>
                  <a:cs typeface="Calibri"/>
                  <a:sym typeface="Calibri"/>
                </a:rPr>
                <a:t>ation </a:t>
              </a:r>
              <a:r>
                <a:rPr lang="e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 sz="1200" i="0" u="none" strike="noStrike" cap="none" dirty="0">
                  <a:latin typeface="Calibri"/>
                  <a:ea typeface="Calibri"/>
                  <a:cs typeface="Calibri"/>
                  <a:sym typeface="Calibri"/>
                </a:rPr>
                <a:t>.</a:t>
              </a: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Integrate </a:t>
              </a:r>
              <a:r>
                <a:rPr lang="en" sz="1200" dirty="0">
                  <a:latin typeface="Calibri"/>
                  <a:ea typeface="Calibri"/>
                  <a:cs typeface="Calibri"/>
                  <a:sym typeface="Calibri"/>
                </a:rPr>
                <a:t>different types of </a:t>
              </a:r>
              <a:r>
                <a:rPr lang="en-IN" sz="1200" dirty="0">
                  <a:latin typeface="Calibri"/>
                  <a:ea typeface="Calibri"/>
                  <a:cs typeface="Calibri"/>
                  <a:sym typeface="Calibri"/>
                </a:rPr>
                <a:t>Qt</a:t>
              </a:r>
              <a:r>
                <a:rPr lang="en" sz="1200" dirty="0">
                  <a:latin typeface="Calibri"/>
                  <a:ea typeface="Calibri"/>
                  <a:cs typeface="Calibri"/>
                  <a:sym typeface="Calibri"/>
                </a:rPr>
                <a:t> apps.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Run</a:t>
              </a:r>
              <a:r>
                <a:rPr lang="en" sz="1200" i="0" u="none" strike="noStrike" cap="none" dirty="0">
                  <a:latin typeface="Calibri"/>
                  <a:ea typeface="Calibri"/>
                  <a:cs typeface="Calibri"/>
                  <a:sym typeface="Calibri"/>
                </a:rPr>
                <a:t> DGA engine in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a:t>
              </a: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Analyze use cases for workspace </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Design the workspace. </a:t>
              </a: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Develop the workspace frame.</a:t>
              </a:r>
              <a:endParaRPr sz="1200">
                <a:latin typeface="Calibri"/>
                <a:ea typeface="Calibri"/>
                <a:cs typeface="Calibri"/>
                <a:sym typeface="Calibri"/>
              </a:endParaRPr>
            </a:p>
            <a:p>
              <a:pPr marL="0" marR="0" lvl="0" indent="0" algn="l" rtl="0">
                <a:lnSpc>
                  <a:spcPct val="90000"/>
                </a:lnSpc>
                <a:spcBef>
                  <a:spcPts val="0"/>
                </a:spcBef>
                <a:spcAft>
                  <a:spcPts val="0"/>
                </a:spcAft>
                <a:buNone/>
              </a:pPr>
              <a:endParaRPr sz="120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Design </a:t>
              </a:r>
              <a:r>
                <a:rPr lang="en" sz="1200" i="0" u="none" strike="noStrike" cap="none">
                  <a:latin typeface="Calibri"/>
                  <a:ea typeface="Calibri"/>
                  <a:cs typeface="Calibri"/>
                  <a:sym typeface="Calibri"/>
                </a:rPr>
                <a:t>recipe editor.</a:t>
              </a:r>
              <a:endParaRPr sz="120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a:latin typeface="Calibri"/>
                  <a:ea typeface="Calibri"/>
                  <a:cs typeface="Calibri"/>
                  <a:sym typeface="Calibri"/>
                </a:rPr>
                <a:t>Implement the</a:t>
              </a:r>
              <a:r>
                <a:rPr lang="en" sz="1200" i="0" u="none" strike="noStrike" cap="none">
                  <a:latin typeface="Calibri"/>
                  <a:ea typeface="Calibri"/>
                  <a:cs typeface="Calibri"/>
                  <a:sym typeface="Calibri"/>
                </a:rPr>
                <a:t> recipe editor.</a:t>
              </a:r>
              <a:endParaRPr sz="120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8" name="Google Shape;168;p28"/>
            <p:cNvSpPr txBox="1"/>
            <p:nvPr/>
          </p:nvSpPr>
          <p:spPr>
            <a:xfrm>
              <a:off x="10384782" y="2993948"/>
              <a:ext cx="1359600" cy="1502400"/>
            </a:xfrm>
            <a:prstGeom prst="rect">
              <a:avLst/>
            </a:prstGeom>
            <a:noFill/>
            <a:ln>
              <a:noFill/>
            </a:ln>
          </p:spPr>
          <p:txBody>
            <a:bodyPr spcFirstLastPara="1" wrap="square" lIns="0" tIns="0" rIns="0" bIns="0" anchor="t" anchorCtr="0">
              <a:noAutofit/>
            </a:bodyPr>
            <a:lstStyle/>
            <a:p>
              <a:pPr marR="0" lvl="1" algn="l" rtl="0">
                <a:lnSpc>
                  <a:spcPct val="90000"/>
                </a:lnSpc>
                <a:spcBef>
                  <a:spcPts val="0"/>
                </a:spcBef>
                <a:spcAft>
                  <a:spcPts val="0"/>
                </a:spcAft>
                <a:buSzPts val="1200"/>
              </a:pPr>
              <a:endParaRPr sz="1200" dirty="0">
                <a:latin typeface="Calibri"/>
                <a:ea typeface="Calibri"/>
                <a:cs typeface="Calibri"/>
                <a:sym typeface="Calibri"/>
              </a:endParaRPr>
            </a:p>
          </p:txBody>
        </p:sp>
      </p:grpSp>
      <p:sp>
        <p:nvSpPr>
          <p:cNvPr id="35" name="Rectangle 34">
            <a:extLst>
              <a:ext uri="{FF2B5EF4-FFF2-40B4-BE49-F238E27FC236}">
                <a16:creationId xmlns:a16="http://schemas.microsoft.com/office/drawing/2014/main" id="{9E361822-4955-4B2C-AEC4-DAA9D2AAFFCD}"/>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56982CFB-7C8B-4319-969E-FD06AD314910}"/>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E98B9ACD-91D3-4912-B97F-279544A9A0E0}"/>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407241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chemeClr val="bg1"/>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chemeClr val="bg1"/>
                  </a:solidFill>
                  <a:latin typeface="Calibri"/>
                  <a:ea typeface="Calibri"/>
                  <a:cs typeface="Calibri"/>
                  <a:sym typeface="Calibri"/>
                </a:rPr>
                <a:t>  Week 1</a:t>
              </a:r>
              <a:endParaRPr sz="1200" dirty="0">
                <a:solidFill>
                  <a:schemeClr val="bg1"/>
                </a:solidFill>
                <a:latin typeface="Calibri"/>
                <a:ea typeface="Calibri"/>
                <a:cs typeface="Calibri"/>
                <a:sym typeface="Calibri"/>
              </a:endParaRPr>
            </a:p>
            <a:p>
              <a:pPr marL="0" lvl="0" indent="0" algn="l" rtl="0">
                <a:spcBef>
                  <a:spcPts val="0"/>
                </a:spcBef>
                <a:spcAft>
                  <a:spcPts val="0"/>
                </a:spcAft>
                <a:buNone/>
              </a:pPr>
              <a:endParaRPr sz="1200" dirty="0">
                <a:solidFill>
                  <a:schemeClr val="bg1"/>
                </a:solidFill>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2</a:t>
              </a:r>
              <a:endParaRPr sz="1200" dirty="0">
                <a:solidFill>
                  <a:schemeClr val="bg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3</a:t>
              </a:r>
              <a:endParaRPr sz="1200" dirty="0">
                <a:solidFill>
                  <a:schemeClr val="bg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4</a:t>
              </a:r>
              <a:endParaRPr sz="1200" dirty="0">
                <a:solidFill>
                  <a:schemeClr val="bg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Third party libraries to the prototype.</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Build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 </a:t>
              </a:r>
              <a:r>
                <a:rPr lang="en" sz="1200" dirty="0">
                  <a:latin typeface="Calibri"/>
                  <a:ea typeface="Calibri"/>
                  <a:cs typeface="Calibri"/>
                  <a:sym typeface="Calibri"/>
                </a:rPr>
                <a:t>for 3D </a:t>
              </a:r>
              <a:r>
                <a:rPr lang="en" sz="1200" i="0" u="none" strike="noStrike" cap="none" dirty="0">
                  <a:latin typeface="Calibri"/>
                  <a:ea typeface="Calibri"/>
                  <a:cs typeface="Calibri"/>
                  <a:sym typeface="Calibri"/>
                </a:rPr>
                <a:t>visualiz</a:t>
              </a:r>
              <a:r>
                <a:rPr lang="en" sz="1200" dirty="0">
                  <a:latin typeface="Calibri"/>
                  <a:ea typeface="Calibri"/>
                  <a:cs typeface="Calibri"/>
                  <a:sym typeface="Calibri"/>
                </a:rPr>
                <a:t>ation </a:t>
              </a:r>
              <a:r>
                <a:rPr lang="e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 sz="1200" i="0" u="none" strike="noStrike" cap="none" dirty="0">
                  <a:latin typeface="Calibri"/>
                  <a:ea typeface="Calibri"/>
                  <a:cs typeface="Calibri"/>
                  <a:sym typeface="Calibri"/>
                </a:rPr>
                <a:t>.</a:t>
              </a: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bg1"/>
                  </a:solidFill>
                  <a:latin typeface="Calibri"/>
                  <a:ea typeface="Calibri"/>
                  <a:cs typeface="Calibri"/>
                  <a:sym typeface="Calibri"/>
                </a:rPr>
                <a:t>Week 5</a:t>
              </a:r>
              <a:endParaRPr sz="1200" dirty="0">
                <a:solidFill>
                  <a:schemeClr val="bg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Integrate </a:t>
              </a:r>
              <a:r>
                <a:rPr lang="en" sz="1200" dirty="0">
                  <a:latin typeface="Calibri"/>
                  <a:ea typeface="Calibri"/>
                  <a:cs typeface="Calibri"/>
                  <a:sym typeface="Calibri"/>
                </a:rPr>
                <a:t>different types of </a:t>
              </a:r>
              <a:r>
                <a:rPr lang="en-IN" sz="1200" dirty="0">
                  <a:latin typeface="Calibri"/>
                  <a:ea typeface="Calibri"/>
                  <a:cs typeface="Calibri"/>
                  <a:sym typeface="Calibri"/>
                </a:rPr>
                <a:t>Qt</a:t>
              </a:r>
              <a:r>
                <a:rPr lang="en" sz="1200" dirty="0">
                  <a:latin typeface="Calibri"/>
                  <a:ea typeface="Calibri"/>
                  <a:cs typeface="Calibri"/>
                  <a:sym typeface="Calibri"/>
                </a:rPr>
                <a:t> apps.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Run</a:t>
              </a:r>
              <a:r>
                <a:rPr lang="en" sz="1200" i="0" u="none" strike="noStrike" cap="none" dirty="0">
                  <a:latin typeface="Calibri"/>
                  <a:ea typeface="Calibri"/>
                  <a:cs typeface="Calibri"/>
                  <a:sym typeface="Calibri"/>
                </a:rPr>
                <a:t> DGA engine in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a:t>
              </a: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6</a:t>
              </a:r>
              <a:endParaRPr sz="1200">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Analy</a:t>
              </a:r>
              <a:r>
                <a:rPr lang="en-IN" sz="1200" dirty="0">
                  <a:latin typeface="Calibri"/>
                  <a:ea typeface="Calibri"/>
                  <a:cs typeface="Calibri"/>
                  <a:sym typeface="Calibri"/>
                </a:rPr>
                <a:t>z</a:t>
              </a:r>
              <a:r>
                <a:rPr lang="en" sz="1200" dirty="0">
                  <a:latin typeface="Calibri"/>
                  <a:ea typeface="Calibri"/>
                  <a:cs typeface="Calibri"/>
                  <a:sym typeface="Calibri"/>
                </a:rPr>
                <a:t>e use cases for workspace </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Design the workspace. </a:t>
              </a: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7</a:t>
              </a:r>
              <a:endParaRPr sz="1200">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Develop the workspace frame.</a:t>
              </a:r>
              <a:endParaRPr sz="1200">
                <a:latin typeface="Calibri"/>
                <a:ea typeface="Calibri"/>
                <a:cs typeface="Calibri"/>
                <a:sym typeface="Calibri"/>
              </a:endParaRPr>
            </a:p>
            <a:p>
              <a:pPr marL="0" marR="0" lvl="0" indent="0" algn="l" rtl="0">
                <a:lnSpc>
                  <a:spcPct val="90000"/>
                </a:lnSpc>
                <a:spcBef>
                  <a:spcPts val="0"/>
                </a:spcBef>
                <a:spcAft>
                  <a:spcPts val="0"/>
                </a:spcAft>
                <a:buNone/>
              </a:pPr>
              <a:endParaRPr sz="120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Design </a:t>
              </a:r>
              <a:r>
                <a:rPr lang="en" sz="1200" i="0" u="none" strike="noStrike" cap="none">
                  <a:latin typeface="Calibri"/>
                  <a:ea typeface="Calibri"/>
                  <a:cs typeface="Calibri"/>
                  <a:sym typeface="Calibri"/>
                </a:rPr>
                <a:t>recipe editor.</a:t>
              </a:r>
              <a:endParaRPr sz="120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a:latin typeface="Calibri"/>
                  <a:ea typeface="Calibri"/>
                  <a:cs typeface="Calibri"/>
                  <a:sym typeface="Calibri"/>
                </a:rPr>
                <a:t>Implement the</a:t>
              </a:r>
              <a:r>
                <a:rPr lang="en" sz="1200" i="0" u="none" strike="noStrike" cap="none">
                  <a:latin typeface="Calibri"/>
                  <a:ea typeface="Calibri"/>
                  <a:cs typeface="Calibri"/>
                  <a:sym typeface="Calibri"/>
                </a:rPr>
                <a:t> recipe editor.</a:t>
              </a:r>
              <a:endParaRPr sz="120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a:solidFill>
                    <a:srgbClr val="FFFFFF"/>
                  </a:solidFill>
                  <a:latin typeface="Calibri"/>
                  <a:ea typeface="Calibri"/>
                  <a:cs typeface="Calibri"/>
                  <a:sym typeface="Calibri"/>
                </a:rPr>
                <a:t>Week 8</a:t>
              </a:r>
              <a:endParaRPr sz="1200">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8" name="Google Shape;168;p28"/>
            <p:cNvSpPr txBox="1"/>
            <p:nvPr/>
          </p:nvSpPr>
          <p:spPr>
            <a:xfrm>
              <a:off x="10384782" y="2993948"/>
              <a:ext cx="1498253" cy="1502400"/>
            </a:xfrm>
            <a:prstGeom prst="rect">
              <a:avLst/>
            </a:prstGeom>
            <a:noFill/>
            <a:ln>
              <a:noFill/>
            </a:ln>
          </p:spPr>
          <p:txBody>
            <a:bodyPr spcFirstLastPara="1" wrap="square" lIns="0" tIns="0" rIns="0" bIns="0" anchor="t" anchorCtr="0">
              <a:noAutofit/>
            </a:bodyPr>
            <a:lstStyle/>
            <a:p>
              <a:pPr marL="38100" lvl="1" indent="-76200">
                <a:lnSpc>
                  <a:spcPct val="90000"/>
                </a:lnSpc>
                <a:buSzPts val="1200"/>
                <a:buFont typeface="Calibri"/>
                <a:buChar char="•"/>
              </a:pPr>
              <a:r>
                <a:rPr lang="en-IN" sz="1200" dirty="0">
                  <a:latin typeface="Calibri"/>
                  <a:ea typeface="Calibri"/>
                  <a:cs typeface="Calibri"/>
                  <a:sym typeface="Calibri"/>
                </a:rPr>
                <a:t>Add further features to recipe editor.</a:t>
              </a:r>
            </a:p>
            <a:p>
              <a:pPr marL="38100" lvl="1">
                <a:lnSpc>
                  <a:spcPct val="90000"/>
                </a:lnSpc>
                <a:spcBef>
                  <a:spcPts val="100"/>
                </a:spcBef>
                <a:buClr>
                  <a:srgbClr val="FFFFFF"/>
                </a:buClr>
                <a:buSzPts val="800"/>
              </a:pPr>
              <a:endParaRPr lang="en-IN" sz="1200" dirty="0">
                <a:latin typeface="Calibri"/>
                <a:ea typeface="Calibri"/>
                <a:cs typeface="Calibri"/>
                <a:sym typeface="Calibri"/>
              </a:endParaRPr>
            </a:p>
            <a:p>
              <a:pPr marL="38100" lvl="1" indent="-76200">
                <a:lnSpc>
                  <a:spcPct val="90000"/>
                </a:lnSpc>
                <a:spcBef>
                  <a:spcPts val="100"/>
                </a:spcBef>
                <a:buSzPts val="1200"/>
                <a:buFont typeface="Calibri"/>
                <a:buChar char="•"/>
              </a:pPr>
              <a:r>
                <a:rPr lang="en-IN" sz="1200" dirty="0">
                  <a:latin typeface="Calibri"/>
                  <a:ea typeface="Calibri"/>
                  <a:cs typeface="Calibri"/>
                  <a:sym typeface="Calibri"/>
                </a:rPr>
                <a:t>Implement the support for multitasking.</a:t>
              </a:r>
            </a:p>
            <a:p>
              <a:pPr lvl="1">
                <a:lnSpc>
                  <a:spcPct val="90000"/>
                </a:lnSpc>
                <a:spcBef>
                  <a:spcPts val="100"/>
                </a:spcBef>
                <a:buSzPts val="1200"/>
              </a:pPr>
              <a:endParaRPr lang="en-IN" sz="1200" dirty="0">
                <a:latin typeface="Calibri"/>
                <a:ea typeface="Calibri"/>
                <a:cs typeface="Calibri"/>
                <a:sym typeface="Calibri"/>
              </a:endParaRPr>
            </a:p>
            <a:p>
              <a:pPr marL="38100" lvl="1" indent="-76200">
                <a:lnSpc>
                  <a:spcPct val="90000"/>
                </a:lnSpc>
                <a:spcBef>
                  <a:spcPts val="100"/>
                </a:spcBef>
                <a:buSzPts val="1200"/>
                <a:buFont typeface="Calibri"/>
                <a:buChar char="•"/>
              </a:pPr>
              <a:r>
                <a:rPr lang="en-IN" sz="1200" dirty="0">
                  <a:latin typeface="Calibri"/>
                  <a:ea typeface="Calibri"/>
                  <a:cs typeface="Calibri"/>
                  <a:sym typeface="Calibri"/>
                </a:rPr>
                <a:t>Documentation.</a:t>
              </a:r>
            </a:p>
          </p:txBody>
        </p:sp>
      </p:grpSp>
      <p:sp>
        <p:nvSpPr>
          <p:cNvPr id="35" name="Rectangle 34">
            <a:extLst>
              <a:ext uri="{FF2B5EF4-FFF2-40B4-BE49-F238E27FC236}">
                <a16:creationId xmlns:a16="http://schemas.microsoft.com/office/drawing/2014/main" id="{7CB1E00A-D650-405A-9F36-36039B8B4E71}"/>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6" name="Rectangle 35">
            <a:extLst>
              <a:ext uri="{FF2B5EF4-FFF2-40B4-BE49-F238E27FC236}">
                <a16:creationId xmlns:a16="http://schemas.microsoft.com/office/drawing/2014/main" id="{A4E8777D-265C-4658-9103-80F6D7A1D822}"/>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7" name="Rectangle 36">
            <a:extLst>
              <a:ext uri="{FF2B5EF4-FFF2-40B4-BE49-F238E27FC236}">
                <a16:creationId xmlns:a16="http://schemas.microsoft.com/office/drawing/2014/main" id="{41E05C88-1741-4C79-8122-33A590830B89}"/>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427128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Timeline: </a:t>
            </a:r>
            <a:r>
              <a:rPr lang="en" dirty="0"/>
              <a:t>Weekly activity and milestone summary</a:t>
            </a:r>
            <a:endParaRPr dirty="0"/>
          </a:p>
        </p:txBody>
      </p:sp>
      <p:cxnSp>
        <p:nvCxnSpPr>
          <p:cNvPr id="136" name="Google Shape;136;p28"/>
          <p:cNvCxnSpPr>
            <a:cxnSpLocks/>
          </p:cNvCxnSpPr>
          <p:nvPr/>
        </p:nvCxnSpPr>
        <p:spPr>
          <a:xfrm>
            <a:off x="44429" y="1529025"/>
            <a:ext cx="8684704" cy="0"/>
          </a:xfrm>
          <a:prstGeom prst="straightConnector1">
            <a:avLst/>
          </a:prstGeom>
          <a:noFill/>
          <a:ln w="9525" cap="flat" cmpd="sng">
            <a:solidFill>
              <a:srgbClr val="00FF00"/>
            </a:solidFill>
            <a:prstDash val="solid"/>
            <a:round/>
            <a:headEnd type="none" w="med" len="med"/>
            <a:tailEnd type="oval" w="med" len="med"/>
          </a:ln>
          <a:effectLst>
            <a:outerShdw blurRad="57150" dist="19050" dir="5400000" algn="bl" rotWithShape="0">
              <a:srgbClr val="00FF00">
                <a:alpha val="50000"/>
              </a:srgbClr>
            </a:outerShdw>
          </a:effectLst>
        </p:spPr>
      </p:cxnSp>
      <p:grpSp>
        <p:nvGrpSpPr>
          <p:cNvPr id="137" name="Google Shape;137;p28"/>
          <p:cNvGrpSpPr/>
          <p:nvPr/>
        </p:nvGrpSpPr>
        <p:grpSpPr>
          <a:xfrm>
            <a:off x="40654" y="1703861"/>
            <a:ext cx="9062693" cy="1627988"/>
            <a:chOff x="692" y="2325698"/>
            <a:chExt cx="12083590" cy="2170650"/>
          </a:xfrm>
        </p:grpSpPr>
        <p:sp>
          <p:nvSpPr>
            <p:cNvPr id="138" name="Google Shape;138;p28"/>
            <p:cNvSpPr/>
            <p:nvPr/>
          </p:nvSpPr>
          <p:spPr>
            <a:xfrm>
              <a:off x="69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endParaRPr sz="1200" dirty="0">
                <a:solidFill>
                  <a:srgbClr val="92D050"/>
                </a:solidFill>
                <a:latin typeface="Calibri"/>
                <a:ea typeface="Calibri"/>
                <a:cs typeface="Calibri"/>
                <a:sym typeface="Calibri"/>
              </a:endParaRPr>
            </a:p>
            <a:p>
              <a:pPr marL="0" lvl="0" indent="0" algn="l" rtl="0">
                <a:lnSpc>
                  <a:spcPct val="90000"/>
                </a:lnSpc>
                <a:spcBef>
                  <a:spcPts val="0"/>
                </a:spcBef>
                <a:spcAft>
                  <a:spcPts val="0"/>
                </a:spcAft>
                <a:buClr>
                  <a:srgbClr val="92D050"/>
                </a:buClr>
                <a:buSzPts val="800"/>
                <a:buFont typeface="Century Gothic"/>
                <a:buNone/>
              </a:pPr>
              <a:r>
                <a:rPr lang="en" sz="1200" dirty="0">
                  <a:solidFill>
                    <a:srgbClr val="92D050"/>
                  </a:solidFill>
                  <a:latin typeface="Calibri"/>
                  <a:ea typeface="Calibri"/>
                  <a:cs typeface="Calibri"/>
                  <a:sym typeface="Calibri"/>
                </a:rPr>
                <a:t>  </a:t>
              </a:r>
              <a:r>
                <a:rPr lang="en" sz="1200" dirty="0">
                  <a:solidFill>
                    <a:schemeClr val="accent1"/>
                  </a:solidFill>
                  <a:latin typeface="Calibri"/>
                  <a:ea typeface="Calibri"/>
                  <a:cs typeface="Calibri"/>
                  <a:sym typeface="Calibri"/>
                </a:rPr>
                <a:t>Week</a:t>
              </a:r>
              <a:r>
                <a:rPr lang="en" sz="1200" dirty="0">
                  <a:solidFill>
                    <a:srgbClr val="92D050"/>
                  </a:solidFill>
                  <a:latin typeface="Calibri"/>
                  <a:ea typeface="Calibri"/>
                  <a:cs typeface="Calibri"/>
                  <a:sym typeface="Calibri"/>
                </a:rPr>
                <a:t> </a:t>
              </a:r>
              <a:r>
                <a:rPr lang="en" sz="1200" dirty="0">
                  <a:solidFill>
                    <a:schemeClr val="accent1"/>
                  </a:solidFill>
                  <a:latin typeface="Calibri"/>
                  <a:ea typeface="Calibri"/>
                  <a:cs typeface="Calibri"/>
                  <a:sym typeface="Calibri"/>
                </a:rPr>
                <a:t>1</a:t>
              </a:r>
              <a:endParaRPr sz="1200" dirty="0">
                <a:solidFill>
                  <a:schemeClr val="accent1"/>
                </a:solidFill>
                <a:latin typeface="Calibri"/>
                <a:ea typeface="Calibri"/>
                <a:cs typeface="Calibri"/>
                <a:sym typeface="Calibri"/>
              </a:endParaRPr>
            </a:p>
            <a:p>
              <a:pPr marL="0" lvl="0" indent="0" algn="l" rtl="0">
                <a:spcBef>
                  <a:spcPts val="0"/>
                </a:spcBef>
                <a:spcAft>
                  <a:spcPts val="0"/>
                </a:spcAft>
                <a:buNone/>
              </a:pPr>
              <a:endParaRPr sz="1200" dirty="0">
                <a:latin typeface="Calibri"/>
                <a:ea typeface="Calibri"/>
                <a:cs typeface="Calibri"/>
                <a:sym typeface="Calibri"/>
              </a:endParaRPr>
            </a:p>
          </p:txBody>
        </p:sp>
        <p:sp>
          <p:nvSpPr>
            <p:cNvPr id="139" name="Google Shape;139;p28"/>
            <p:cNvSpPr/>
            <p:nvPr/>
          </p:nvSpPr>
          <p:spPr>
            <a:xfrm>
              <a:off x="69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0" name="Google Shape;140;p28"/>
            <p:cNvSpPr txBox="1"/>
            <p:nvPr/>
          </p:nvSpPr>
          <p:spPr>
            <a:xfrm>
              <a:off x="692"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Problem </a:t>
              </a:r>
              <a:r>
                <a:rPr lang="en" sz="1200" dirty="0">
                  <a:latin typeface="Calibri"/>
                  <a:ea typeface="Calibri"/>
                  <a:cs typeface="Calibri"/>
                  <a:sym typeface="Calibri"/>
                </a:rPr>
                <a:t>analysis</a:t>
              </a:r>
              <a:r>
                <a:rPr lang="en" sz="1200" i="0" u="none" strike="noStrike" cap="none" dirty="0">
                  <a:latin typeface="Calibri"/>
                  <a:ea typeface="Calibri"/>
                  <a:cs typeface="Calibri"/>
                  <a:sym typeface="Calibri"/>
                </a:rPr>
                <a:t>.</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WS/PWG use cases.</a:t>
              </a:r>
              <a:endParaRPr sz="1200" dirty="0">
                <a:latin typeface="Calibri"/>
                <a:ea typeface="Calibri"/>
                <a:cs typeface="Calibri"/>
                <a:sym typeface="Calibri"/>
              </a:endParaRPr>
            </a:p>
            <a:p>
              <a:pPr marL="0" marR="0" lvl="0" indent="0" algn="l" rtl="0">
                <a:lnSpc>
                  <a:spcPct val="90000"/>
                </a:lnSpc>
                <a:spcBef>
                  <a:spcPts val="100"/>
                </a:spcBef>
                <a:spcAft>
                  <a:spcPts val="0"/>
                </a:spcAft>
                <a:buNone/>
              </a:pPr>
              <a:endParaRPr sz="1200" dirty="0">
                <a:latin typeface="Calibri"/>
                <a:ea typeface="Calibri"/>
                <a:cs typeface="Calibri"/>
                <a:sym typeface="Calibri"/>
              </a:endParaRPr>
            </a:p>
          </p:txBody>
        </p:sp>
        <p:sp>
          <p:nvSpPr>
            <p:cNvPr id="141" name="Google Shape;141;p28"/>
            <p:cNvSpPr/>
            <p:nvPr/>
          </p:nvSpPr>
          <p:spPr>
            <a:xfrm>
              <a:off x="1484134"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2" name="Google Shape;142;p28"/>
            <p:cNvSpPr txBox="1"/>
            <p:nvPr/>
          </p:nvSpPr>
          <p:spPr>
            <a:xfrm>
              <a:off x="1781134"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92D050"/>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2</a:t>
              </a:r>
              <a:endParaRPr sz="1200" dirty="0">
                <a:solidFill>
                  <a:schemeClr val="accent1"/>
                </a:solidFill>
                <a:latin typeface="Calibri"/>
                <a:ea typeface="Calibri"/>
                <a:cs typeface="Calibri"/>
                <a:sym typeface="Calibri"/>
              </a:endParaRPr>
            </a:p>
          </p:txBody>
        </p:sp>
        <p:sp>
          <p:nvSpPr>
            <p:cNvPr id="143" name="Google Shape;143;p28"/>
            <p:cNvSpPr/>
            <p:nvPr/>
          </p:nvSpPr>
          <p:spPr>
            <a:xfrm>
              <a:off x="1484134"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4" name="Google Shape;144;p28"/>
            <p:cNvSpPr txBox="1"/>
            <p:nvPr/>
          </p:nvSpPr>
          <p:spPr>
            <a:xfrm>
              <a:off x="1484134"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Gather requirements.</a:t>
              </a:r>
              <a:endParaRPr sz="1200" dirty="0">
                <a:latin typeface="Calibri"/>
                <a:ea typeface="Calibri"/>
                <a:cs typeface="Calibri"/>
                <a:sym typeface="Calibri"/>
              </a:endParaRPr>
            </a:p>
            <a:p>
              <a:pPr marL="914400" marR="0" lvl="0" indent="0" algn="l" rtl="0">
                <a:lnSpc>
                  <a:spcPct val="90000"/>
                </a:lnSpc>
                <a:spcBef>
                  <a:spcPts val="0"/>
                </a:spcBef>
                <a:spcAft>
                  <a:spcPts val="0"/>
                </a:spcAft>
                <a:buNone/>
              </a:pPr>
              <a:endParaRPr sz="1200" dirty="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Explor</a:t>
              </a:r>
              <a:r>
                <a:rPr lang="en" sz="1200" dirty="0">
                  <a:latin typeface="Calibri"/>
                  <a:ea typeface="Calibri"/>
                  <a:cs typeface="Calibri"/>
                  <a:sym typeface="Calibri"/>
                </a:rPr>
                <a:t>e </a:t>
              </a:r>
              <a:r>
                <a:rPr lang="en" sz="1200" i="0" u="none" strike="noStrike" cap="none" dirty="0">
                  <a:latin typeface="Calibri"/>
                  <a:ea typeface="Calibri"/>
                  <a:cs typeface="Calibri"/>
                  <a:sym typeface="Calibri"/>
                </a:rPr>
                <a:t>various frameworks.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Evaluat</a:t>
              </a:r>
              <a:r>
                <a:rPr lang="en" sz="1200" dirty="0">
                  <a:latin typeface="Calibri"/>
                  <a:ea typeface="Calibri"/>
                  <a:cs typeface="Calibri"/>
                  <a:sym typeface="Calibri"/>
                </a:rPr>
                <a:t>e</a:t>
              </a:r>
              <a:r>
                <a:rPr lang="en" sz="1200" i="0" u="none" strike="noStrike" cap="none" dirty="0">
                  <a:latin typeface="Calibri"/>
                  <a:ea typeface="Calibri"/>
                  <a:cs typeface="Calibri"/>
                  <a:sym typeface="Calibri"/>
                </a:rPr>
                <a:t> </a:t>
              </a:r>
              <a:r>
                <a:rPr lang="en" sz="1200" dirty="0">
                  <a:latin typeface="Calibri"/>
                  <a:ea typeface="Calibri"/>
                  <a:cs typeface="Calibri"/>
                  <a:sym typeface="Calibri"/>
                </a:rPr>
                <a:t>the</a:t>
              </a:r>
              <a:r>
                <a:rPr lang="en" sz="1200" i="0" u="none" strike="noStrike" cap="none" dirty="0">
                  <a:latin typeface="Calibri"/>
                  <a:ea typeface="Calibri"/>
                  <a:cs typeface="Calibri"/>
                  <a:sym typeface="Calibri"/>
                </a:rPr>
                <a:t> frameworks</a:t>
              </a:r>
              <a:r>
                <a:rPr lang="en" sz="1200" dirty="0">
                  <a:latin typeface="Calibri"/>
                  <a:ea typeface="Calibri"/>
                  <a:cs typeface="Calibri"/>
                  <a:sym typeface="Calibri"/>
                </a:rPr>
                <a:t>.</a:t>
              </a:r>
              <a:r>
                <a:rPr lang="en" sz="1200" i="0" u="none" strike="noStrike" cap="none" dirty="0">
                  <a:latin typeface="Calibri"/>
                  <a:ea typeface="Calibri"/>
                  <a:cs typeface="Calibri"/>
                  <a:sym typeface="Calibri"/>
                </a:rPr>
                <a:t> </a:t>
              </a:r>
              <a:endParaRPr sz="1200" dirty="0">
                <a:latin typeface="Calibri"/>
                <a:ea typeface="Calibri"/>
                <a:cs typeface="Calibri"/>
                <a:sym typeface="Calibri"/>
              </a:endParaRPr>
            </a:p>
          </p:txBody>
        </p:sp>
        <p:sp>
          <p:nvSpPr>
            <p:cNvPr id="145" name="Google Shape;145;p28"/>
            <p:cNvSpPr/>
            <p:nvPr/>
          </p:nvSpPr>
          <p:spPr>
            <a:xfrm>
              <a:off x="2967575"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6" name="Google Shape;146;p28"/>
            <p:cNvSpPr txBox="1"/>
            <p:nvPr/>
          </p:nvSpPr>
          <p:spPr>
            <a:xfrm>
              <a:off x="3264575"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92D050"/>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3</a:t>
              </a:r>
              <a:endParaRPr sz="1200" dirty="0">
                <a:solidFill>
                  <a:schemeClr val="accent1"/>
                </a:solidFill>
                <a:latin typeface="Calibri"/>
                <a:ea typeface="Calibri"/>
                <a:cs typeface="Calibri"/>
                <a:sym typeface="Calibri"/>
              </a:endParaRPr>
            </a:p>
          </p:txBody>
        </p:sp>
        <p:sp>
          <p:nvSpPr>
            <p:cNvPr id="147" name="Google Shape;147;p28"/>
            <p:cNvSpPr/>
            <p:nvPr/>
          </p:nvSpPr>
          <p:spPr>
            <a:xfrm>
              <a:off x="2967575"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48" name="Google Shape;148;p28"/>
            <p:cNvSpPr txBox="1"/>
            <p:nvPr/>
          </p:nvSpPr>
          <p:spPr>
            <a:xfrm>
              <a:off x="2967575"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Learn software development in </a:t>
              </a:r>
              <a:r>
                <a:rPr lang="en-IN" sz="1200" dirty="0">
                  <a:latin typeface="Calibri"/>
                  <a:ea typeface="Calibri"/>
                  <a:cs typeface="Calibri"/>
                  <a:sym typeface="Calibri"/>
                </a:rPr>
                <a:t>Qt</a:t>
              </a:r>
              <a:r>
                <a:rPr lang="en" sz="1200" dirty="0">
                  <a:latin typeface="Calibri"/>
                  <a:ea typeface="Calibri"/>
                  <a:cs typeface="Calibri"/>
                  <a:sym typeface="Calibri"/>
                </a:rPr>
                <a:t>.</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Create a Prototype using QML and JavaScript.</a:t>
              </a:r>
              <a:endParaRPr sz="1200" dirty="0">
                <a:latin typeface="Calibri"/>
                <a:ea typeface="Calibri"/>
                <a:cs typeface="Calibri"/>
                <a:sym typeface="Calibri"/>
              </a:endParaRPr>
            </a:p>
          </p:txBody>
        </p:sp>
        <p:sp>
          <p:nvSpPr>
            <p:cNvPr id="149" name="Google Shape;149;p28"/>
            <p:cNvSpPr/>
            <p:nvPr/>
          </p:nvSpPr>
          <p:spPr>
            <a:xfrm>
              <a:off x="4451017"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0" name="Google Shape;150;p28"/>
            <p:cNvSpPr txBox="1"/>
            <p:nvPr/>
          </p:nvSpPr>
          <p:spPr>
            <a:xfrm>
              <a:off x="4748017"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92D050"/>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4</a:t>
              </a:r>
              <a:endParaRPr sz="1200" dirty="0">
                <a:solidFill>
                  <a:schemeClr val="accent1"/>
                </a:solidFill>
                <a:latin typeface="Calibri"/>
                <a:ea typeface="Calibri"/>
                <a:cs typeface="Calibri"/>
                <a:sym typeface="Calibri"/>
              </a:endParaRPr>
            </a:p>
          </p:txBody>
        </p:sp>
        <p:sp>
          <p:nvSpPr>
            <p:cNvPr id="151" name="Google Shape;151;p28"/>
            <p:cNvSpPr/>
            <p:nvPr/>
          </p:nvSpPr>
          <p:spPr>
            <a:xfrm>
              <a:off x="4451017"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2" name="Google Shape;152;p28"/>
            <p:cNvSpPr txBox="1"/>
            <p:nvPr/>
          </p:nvSpPr>
          <p:spPr>
            <a:xfrm>
              <a:off x="4451017"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Third party libraries to the prototype.</a:t>
              </a:r>
              <a:endParaRPr sz="1200" dirty="0">
                <a:latin typeface="Calibri"/>
                <a:ea typeface="Calibri"/>
                <a:cs typeface="Calibri"/>
                <a:sym typeface="Calibri"/>
              </a:endParaRPr>
            </a:p>
            <a:p>
              <a:pPr marL="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Build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 </a:t>
              </a:r>
              <a:r>
                <a:rPr lang="en" sz="1200" dirty="0">
                  <a:latin typeface="Calibri"/>
                  <a:ea typeface="Calibri"/>
                  <a:cs typeface="Calibri"/>
                  <a:sym typeface="Calibri"/>
                </a:rPr>
                <a:t>for 3D </a:t>
              </a:r>
              <a:r>
                <a:rPr lang="en" sz="1200" i="0" u="none" strike="noStrike" cap="none" dirty="0">
                  <a:latin typeface="Calibri"/>
                  <a:ea typeface="Calibri"/>
                  <a:cs typeface="Calibri"/>
                  <a:sym typeface="Calibri"/>
                </a:rPr>
                <a:t>visualiz</a:t>
              </a:r>
              <a:r>
                <a:rPr lang="en" sz="1200" dirty="0">
                  <a:latin typeface="Calibri"/>
                  <a:ea typeface="Calibri"/>
                  <a:cs typeface="Calibri"/>
                  <a:sym typeface="Calibri"/>
                </a:rPr>
                <a:t>ation </a:t>
              </a:r>
              <a:r>
                <a:rPr lang="en" sz="1200" i="0" u="none" strike="noStrike" cap="none" dirty="0">
                  <a:latin typeface="Calibri"/>
                  <a:ea typeface="Calibri"/>
                  <a:cs typeface="Calibri"/>
                  <a:sym typeface="Calibri"/>
                </a:rPr>
                <a:t>of </a:t>
              </a:r>
              <a:r>
                <a:rPr lang="en-IN" sz="1200" i="0" u="none" strike="noStrike" cap="none" dirty="0" err="1">
                  <a:latin typeface="Calibri"/>
                  <a:ea typeface="Calibri"/>
                  <a:cs typeface="Calibri"/>
                  <a:sym typeface="Calibri"/>
                </a:rPr>
                <a:t>wafermap</a:t>
              </a:r>
              <a:r>
                <a:rPr lang="en" sz="1200" i="0" u="none" strike="noStrike" cap="none" dirty="0">
                  <a:latin typeface="Calibri"/>
                  <a:ea typeface="Calibri"/>
                  <a:cs typeface="Calibri"/>
                  <a:sym typeface="Calibri"/>
                </a:rPr>
                <a:t>.</a:t>
              </a:r>
              <a:endParaRPr sz="1200" i="0" u="none" strike="noStrike" cap="none" dirty="0">
                <a:latin typeface="Calibri"/>
                <a:ea typeface="Calibri"/>
                <a:cs typeface="Calibri"/>
                <a:sym typeface="Calibri"/>
              </a:endParaRPr>
            </a:p>
          </p:txBody>
        </p:sp>
        <p:sp>
          <p:nvSpPr>
            <p:cNvPr id="153" name="Google Shape;153;p28"/>
            <p:cNvSpPr/>
            <p:nvPr/>
          </p:nvSpPr>
          <p:spPr>
            <a:xfrm>
              <a:off x="5934458"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4" name="Google Shape;154;p28"/>
            <p:cNvSpPr txBox="1"/>
            <p:nvPr/>
          </p:nvSpPr>
          <p:spPr>
            <a:xfrm>
              <a:off x="6231458"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92D050"/>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92D050"/>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5</a:t>
              </a:r>
              <a:endParaRPr sz="1200" dirty="0">
                <a:solidFill>
                  <a:schemeClr val="accent1"/>
                </a:solidFill>
                <a:latin typeface="Calibri"/>
                <a:ea typeface="Calibri"/>
                <a:cs typeface="Calibri"/>
                <a:sym typeface="Calibri"/>
              </a:endParaRPr>
            </a:p>
          </p:txBody>
        </p:sp>
        <p:sp>
          <p:nvSpPr>
            <p:cNvPr id="155" name="Google Shape;155;p28"/>
            <p:cNvSpPr/>
            <p:nvPr/>
          </p:nvSpPr>
          <p:spPr>
            <a:xfrm>
              <a:off x="5934458"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6" name="Google Shape;156;p28"/>
            <p:cNvSpPr txBox="1"/>
            <p:nvPr/>
          </p:nvSpPr>
          <p:spPr>
            <a:xfrm>
              <a:off x="5934458"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i="0" u="none" strike="noStrike" cap="none" dirty="0">
                  <a:latin typeface="Calibri"/>
                  <a:ea typeface="Calibri"/>
                  <a:cs typeface="Calibri"/>
                  <a:sym typeface="Calibri"/>
                </a:rPr>
                <a:t>Integrate </a:t>
              </a:r>
              <a:r>
                <a:rPr lang="en" sz="1200" dirty="0">
                  <a:latin typeface="Calibri"/>
                  <a:ea typeface="Calibri"/>
                  <a:cs typeface="Calibri"/>
                  <a:sym typeface="Calibri"/>
                </a:rPr>
                <a:t>different types of </a:t>
              </a:r>
              <a:r>
                <a:rPr lang="en-IN" sz="1200" dirty="0">
                  <a:latin typeface="Calibri"/>
                  <a:ea typeface="Calibri"/>
                  <a:cs typeface="Calibri"/>
                  <a:sym typeface="Calibri"/>
                </a:rPr>
                <a:t>Qt</a:t>
              </a:r>
              <a:r>
                <a:rPr lang="en" sz="1200" dirty="0">
                  <a:latin typeface="Calibri"/>
                  <a:ea typeface="Calibri"/>
                  <a:cs typeface="Calibri"/>
                  <a:sym typeface="Calibri"/>
                </a:rPr>
                <a:t> apps.</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Run</a:t>
              </a:r>
              <a:r>
                <a:rPr lang="en" sz="1200" i="0" u="none" strike="noStrike" cap="none" dirty="0">
                  <a:latin typeface="Calibri"/>
                  <a:ea typeface="Calibri"/>
                  <a:cs typeface="Calibri"/>
                  <a:sym typeface="Calibri"/>
                </a:rPr>
                <a:t> DGA engine in </a:t>
              </a:r>
              <a:r>
                <a:rPr lang="en-IN" sz="1200" i="0" u="none" strike="noStrike" cap="none" dirty="0">
                  <a:latin typeface="Calibri"/>
                  <a:ea typeface="Calibri"/>
                  <a:cs typeface="Calibri"/>
                  <a:sym typeface="Calibri"/>
                </a:rPr>
                <a:t>Qt</a:t>
              </a:r>
              <a:r>
                <a:rPr lang="en" sz="1200" i="0" u="none" strike="noStrike" cap="none" dirty="0">
                  <a:latin typeface="Calibri"/>
                  <a:ea typeface="Calibri"/>
                  <a:cs typeface="Calibri"/>
                  <a:sym typeface="Calibri"/>
                </a:rPr>
                <a:t> App.</a:t>
              </a:r>
              <a:endParaRPr sz="1200" dirty="0">
                <a:latin typeface="Calibri"/>
                <a:ea typeface="Calibri"/>
                <a:cs typeface="Calibri"/>
                <a:sym typeface="Calibri"/>
              </a:endParaRPr>
            </a:p>
          </p:txBody>
        </p:sp>
        <p:sp>
          <p:nvSpPr>
            <p:cNvPr id="157" name="Google Shape;157;p28"/>
            <p:cNvSpPr/>
            <p:nvPr/>
          </p:nvSpPr>
          <p:spPr>
            <a:xfrm>
              <a:off x="7417899"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58" name="Google Shape;158;p28"/>
            <p:cNvSpPr txBox="1"/>
            <p:nvPr/>
          </p:nvSpPr>
          <p:spPr>
            <a:xfrm>
              <a:off x="7714899"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FFFFFF"/>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6</a:t>
              </a:r>
              <a:endParaRPr sz="1200" dirty="0">
                <a:solidFill>
                  <a:schemeClr val="accent1"/>
                </a:solidFill>
                <a:latin typeface="Calibri"/>
                <a:ea typeface="Calibri"/>
                <a:cs typeface="Calibri"/>
                <a:sym typeface="Calibri"/>
              </a:endParaRPr>
            </a:p>
          </p:txBody>
        </p:sp>
        <p:sp>
          <p:nvSpPr>
            <p:cNvPr id="159" name="Google Shape;159;p28"/>
            <p:cNvSpPr/>
            <p:nvPr/>
          </p:nvSpPr>
          <p:spPr>
            <a:xfrm>
              <a:off x="7417899"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0" name="Google Shape;160;p28"/>
            <p:cNvSpPr txBox="1"/>
            <p:nvPr/>
          </p:nvSpPr>
          <p:spPr>
            <a:xfrm>
              <a:off x="7417899"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Analyze use cases for workspace.</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i="0" u="none" strike="noStrike" cap="none" dirty="0">
                  <a:latin typeface="Calibri"/>
                  <a:ea typeface="Calibri"/>
                  <a:cs typeface="Calibri"/>
                  <a:sym typeface="Calibri"/>
                </a:rPr>
                <a:t>Design the workspace. </a:t>
              </a:r>
              <a:endParaRPr sz="1200" dirty="0">
                <a:latin typeface="Calibri"/>
                <a:ea typeface="Calibri"/>
                <a:cs typeface="Calibri"/>
                <a:sym typeface="Calibri"/>
              </a:endParaRPr>
            </a:p>
          </p:txBody>
        </p:sp>
        <p:sp>
          <p:nvSpPr>
            <p:cNvPr id="161" name="Google Shape;161;p28"/>
            <p:cNvSpPr/>
            <p:nvPr/>
          </p:nvSpPr>
          <p:spPr>
            <a:xfrm>
              <a:off x="8901341"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2" name="Google Shape;162;p28"/>
            <p:cNvSpPr txBox="1"/>
            <p:nvPr/>
          </p:nvSpPr>
          <p:spPr>
            <a:xfrm>
              <a:off x="9198341"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FFFFFF"/>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7</a:t>
              </a:r>
              <a:endParaRPr sz="1200" dirty="0">
                <a:solidFill>
                  <a:schemeClr val="accent1"/>
                </a:solidFill>
                <a:latin typeface="Calibri"/>
                <a:ea typeface="Calibri"/>
                <a:cs typeface="Calibri"/>
                <a:sym typeface="Calibri"/>
              </a:endParaRPr>
            </a:p>
          </p:txBody>
        </p:sp>
        <p:sp>
          <p:nvSpPr>
            <p:cNvPr id="163" name="Google Shape;163;p28"/>
            <p:cNvSpPr/>
            <p:nvPr/>
          </p:nvSpPr>
          <p:spPr>
            <a:xfrm>
              <a:off x="8901341"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4" name="Google Shape;164;p28"/>
            <p:cNvSpPr txBox="1"/>
            <p:nvPr/>
          </p:nvSpPr>
          <p:spPr>
            <a:xfrm>
              <a:off x="8901341" y="2993948"/>
              <a:ext cx="1359600"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Develop the workspace frame.</a:t>
              </a:r>
              <a:endParaRPr sz="1200">
                <a:latin typeface="Calibri"/>
                <a:ea typeface="Calibri"/>
                <a:cs typeface="Calibri"/>
                <a:sym typeface="Calibri"/>
              </a:endParaRPr>
            </a:p>
            <a:p>
              <a:pPr marL="0" marR="0" lvl="0" indent="0" algn="l" rtl="0">
                <a:lnSpc>
                  <a:spcPct val="90000"/>
                </a:lnSpc>
                <a:spcBef>
                  <a:spcPts val="0"/>
                </a:spcBef>
                <a:spcAft>
                  <a:spcPts val="0"/>
                </a:spcAft>
                <a:buNone/>
              </a:pPr>
              <a:endParaRPr sz="1200">
                <a:latin typeface="Calibri"/>
                <a:ea typeface="Calibri"/>
                <a:cs typeface="Calibri"/>
                <a:sym typeface="Calibri"/>
              </a:endParaRPr>
            </a:p>
            <a:p>
              <a:pPr marL="38100" marR="0" lvl="1" indent="-76200" algn="l" rtl="0">
                <a:lnSpc>
                  <a:spcPct val="90000"/>
                </a:lnSpc>
                <a:spcBef>
                  <a:spcPts val="0"/>
                </a:spcBef>
                <a:spcAft>
                  <a:spcPts val="0"/>
                </a:spcAft>
                <a:buSzPts val="1200"/>
                <a:buFont typeface="Calibri"/>
                <a:buChar char="•"/>
              </a:pPr>
              <a:r>
                <a:rPr lang="en" sz="1200">
                  <a:latin typeface="Calibri"/>
                  <a:ea typeface="Calibri"/>
                  <a:cs typeface="Calibri"/>
                  <a:sym typeface="Calibri"/>
                </a:rPr>
                <a:t>Design </a:t>
              </a:r>
              <a:r>
                <a:rPr lang="en" sz="1200" i="0" u="none" strike="noStrike" cap="none">
                  <a:latin typeface="Calibri"/>
                  <a:ea typeface="Calibri"/>
                  <a:cs typeface="Calibri"/>
                  <a:sym typeface="Calibri"/>
                </a:rPr>
                <a:t>recipe editor.</a:t>
              </a:r>
              <a:endParaRPr sz="120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a:latin typeface="Calibri"/>
                  <a:ea typeface="Calibri"/>
                  <a:cs typeface="Calibri"/>
                  <a:sym typeface="Calibri"/>
                </a:rPr>
                <a:t>Implement the</a:t>
              </a:r>
              <a:r>
                <a:rPr lang="en" sz="1200" i="0" u="none" strike="noStrike" cap="none">
                  <a:latin typeface="Calibri"/>
                  <a:ea typeface="Calibri"/>
                  <a:cs typeface="Calibri"/>
                  <a:sym typeface="Calibri"/>
                </a:rPr>
                <a:t> recipe editor.</a:t>
              </a:r>
              <a:endParaRPr sz="1200">
                <a:latin typeface="Calibri"/>
                <a:ea typeface="Calibri"/>
                <a:cs typeface="Calibri"/>
                <a:sym typeface="Calibri"/>
              </a:endParaRPr>
            </a:p>
          </p:txBody>
        </p:sp>
        <p:sp>
          <p:nvSpPr>
            <p:cNvPr id="165" name="Google Shape;165;p28"/>
            <p:cNvSpPr/>
            <p:nvPr/>
          </p:nvSpPr>
          <p:spPr>
            <a:xfrm>
              <a:off x="10384782" y="2325698"/>
              <a:ext cx="1699500" cy="594000"/>
            </a:xfrm>
            <a:prstGeom prst="chevron">
              <a:avLst>
                <a:gd name="adj" fmla="val 50000"/>
              </a:avLst>
            </a:prstGeom>
            <a:solidFill>
              <a:srgbClr val="1B5155"/>
            </a:solidFill>
            <a:ln w="19050" cap="rnd" cmpd="sng">
              <a:solidFill>
                <a:srgbClr val="5A5A6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6" name="Google Shape;166;p28"/>
            <p:cNvSpPr txBox="1"/>
            <p:nvPr/>
          </p:nvSpPr>
          <p:spPr>
            <a:xfrm>
              <a:off x="10681782" y="2325698"/>
              <a:ext cx="1105500" cy="594000"/>
            </a:xfrm>
            <a:prstGeom prst="rect">
              <a:avLst/>
            </a:prstGeom>
            <a:noFill/>
            <a:ln>
              <a:noFill/>
            </a:ln>
          </p:spPr>
          <p:txBody>
            <a:bodyPr spcFirstLastPara="1" wrap="square" lIns="33000" tIns="11000" rIns="11000" bIns="11000" anchor="ctr" anchorCtr="0">
              <a:noAutofit/>
            </a:bodyPr>
            <a:lstStyle/>
            <a:p>
              <a:pPr marL="0" marR="0" lvl="0" indent="0" algn="ctr" rtl="0">
                <a:lnSpc>
                  <a:spcPct val="90000"/>
                </a:lnSpc>
                <a:spcBef>
                  <a:spcPts val="0"/>
                </a:spcBef>
                <a:spcAft>
                  <a:spcPts val="0"/>
                </a:spcAft>
                <a:buClr>
                  <a:srgbClr val="FFFFFF"/>
                </a:buClr>
                <a:buSzPts val="800"/>
                <a:buFont typeface="Century Gothic"/>
                <a:buNone/>
              </a:pPr>
              <a:r>
                <a:rPr lang="en" sz="1200" i="0" u="none" strike="noStrike" cap="none" dirty="0">
                  <a:solidFill>
                    <a:schemeClr val="accent1"/>
                  </a:solidFill>
                  <a:latin typeface="Calibri"/>
                  <a:ea typeface="Calibri"/>
                  <a:cs typeface="Calibri"/>
                  <a:sym typeface="Calibri"/>
                </a:rPr>
                <a:t>Week</a:t>
              </a:r>
              <a:r>
                <a:rPr lang="en" sz="1200" i="0" u="none" strike="noStrike" cap="none" dirty="0">
                  <a:solidFill>
                    <a:srgbClr val="FFFFFF"/>
                  </a:solidFill>
                  <a:latin typeface="Calibri"/>
                  <a:ea typeface="Calibri"/>
                  <a:cs typeface="Calibri"/>
                  <a:sym typeface="Calibri"/>
                </a:rPr>
                <a:t> </a:t>
              </a:r>
              <a:r>
                <a:rPr lang="en" sz="1200" i="0" u="none" strike="noStrike" cap="none" dirty="0">
                  <a:solidFill>
                    <a:schemeClr val="accent1"/>
                  </a:solidFill>
                  <a:latin typeface="Calibri"/>
                  <a:ea typeface="Calibri"/>
                  <a:cs typeface="Calibri"/>
                  <a:sym typeface="Calibri"/>
                </a:rPr>
                <a:t>8</a:t>
              </a:r>
              <a:endParaRPr sz="1200" dirty="0">
                <a:solidFill>
                  <a:schemeClr val="accent1"/>
                </a:solidFill>
                <a:latin typeface="Calibri"/>
                <a:ea typeface="Calibri"/>
                <a:cs typeface="Calibri"/>
                <a:sym typeface="Calibri"/>
              </a:endParaRPr>
            </a:p>
          </p:txBody>
        </p:sp>
        <p:sp>
          <p:nvSpPr>
            <p:cNvPr id="167" name="Google Shape;167;p28"/>
            <p:cNvSpPr/>
            <p:nvPr/>
          </p:nvSpPr>
          <p:spPr>
            <a:xfrm>
              <a:off x="10384782" y="2993948"/>
              <a:ext cx="1359600" cy="150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latin typeface="Calibri"/>
                <a:ea typeface="Calibri"/>
                <a:cs typeface="Calibri"/>
                <a:sym typeface="Calibri"/>
              </a:endParaRPr>
            </a:p>
          </p:txBody>
        </p:sp>
        <p:sp>
          <p:nvSpPr>
            <p:cNvPr id="168" name="Google Shape;168;p28"/>
            <p:cNvSpPr txBox="1"/>
            <p:nvPr/>
          </p:nvSpPr>
          <p:spPr>
            <a:xfrm>
              <a:off x="10384781" y="2993948"/>
              <a:ext cx="1483441" cy="1502400"/>
            </a:xfrm>
            <a:prstGeom prst="rect">
              <a:avLst/>
            </a:prstGeom>
            <a:noFill/>
            <a:ln>
              <a:noFill/>
            </a:ln>
          </p:spPr>
          <p:txBody>
            <a:bodyPr spcFirstLastPara="1" wrap="square" lIns="0" tIns="0" rIns="0" bIns="0" anchor="t" anchorCtr="0">
              <a:noAutofit/>
            </a:bodyPr>
            <a:lstStyle/>
            <a:p>
              <a:pPr marL="38100" marR="0" lvl="1" indent="-76200" algn="l" rtl="0">
                <a:lnSpc>
                  <a:spcPct val="90000"/>
                </a:lnSpc>
                <a:spcBef>
                  <a:spcPts val="0"/>
                </a:spcBef>
                <a:spcAft>
                  <a:spcPts val="0"/>
                </a:spcAft>
                <a:buSzPts val="1200"/>
                <a:buFont typeface="Calibri"/>
                <a:buChar char="•"/>
              </a:pPr>
              <a:r>
                <a:rPr lang="en" sz="1200" dirty="0">
                  <a:latin typeface="Calibri"/>
                  <a:ea typeface="Calibri"/>
                  <a:cs typeface="Calibri"/>
                  <a:sym typeface="Calibri"/>
                </a:rPr>
                <a:t>Add further features to</a:t>
              </a:r>
              <a:r>
                <a:rPr lang="en" sz="1200" i="0" u="none" strike="noStrike" cap="none" dirty="0">
                  <a:latin typeface="Calibri"/>
                  <a:ea typeface="Calibri"/>
                  <a:cs typeface="Calibri"/>
                  <a:sym typeface="Calibri"/>
                </a:rPr>
                <a:t> recipe editor.</a:t>
              </a:r>
              <a:endParaRPr sz="1200" dirty="0">
                <a:latin typeface="Calibri"/>
                <a:ea typeface="Calibri"/>
                <a:cs typeface="Calibri"/>
                <a:sym typeface="Calibri"/>
              </a:endParaRPr>
            </a:p>
            <a:p>
              <a:pPr marL="38100" marR="0" lvl="1" indent="0" algn="l" rtl="0">
                <a:lnSpc>
                  <a:spcPct val="90000"/>
                </a:lnSpc>
                <a:spcBef>
                  <a:spcPts val="100"/>
                </a:spcBef>
                <a:spcAft>
                  <a:spcPts val="0"/>
                </a:spcAft>
                <a:buClr>
                  <a:srgbClr val="FFFFFF"/>
                </a:buClr>
                <a:buSzPts val="800"/>
                <a:buFont typeface="Century Gothic"/>
                <a:buNone/>
              </a:pPr>
              <a:endParaRPr sz="1200" i="0" u="none" strike="noStrike" cap="none"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 sz="1200" dirty="0">
                  <a:latin typeface="Calibri"/>
                  <a:ea typeface="Calibri"/>
                  <a:cs typeface="Calibri"/>
                  <a:sym typeface="Calibri"/>
                </a:rPr>
                <a:t>Implement the support for multitasking.</a:t>
              </a:r>
            </a:p>
            <a:p>
              <a:pPr marR="0" lvl="1" algn="l" rtl="0">
                <a:lnSpc>
                  <a:spcPct val="90000"/>
                </a:lnSpc>
                <a:spcBef>
                  <a:spcPts val="100"/>
                </a:spcBef>
                <a:spcAft>
                  <a:spcPts val="0"/>
                </a:spcAft>
                <a:buSzPts val="1200"/>
              </a:pPr>
              <a:endParaRPr lang="en" sz="1200" dirty="0">
                <a:latin typeface="Calibri"/>
                <a:ea typeface="Calibri"/>
                <a:cs typeface="Calibri"/>
                <a:sym typeface="Calibri"/>
              </a:endParaRPr>
            </a:p>
            <a:p>
              <a:pPr marL="38100" marR="0" lvl="1" indent="-76200" algn="l" rtl="0">
                <a:lnSpc>
                  <a:spcPct val="90000"/>
                </a:lnSpc>
                <a:spcBef>
                  <a:spcPts val="100"/>
                </a:spcBef>
                <a:spcAft>
                  <a:spcPts val="0"/>
                </a:spcAft>
                <a:buSzPts val="1200"/>
                <a:buFont typeface="Calibri"/>
                <a:buChar char="•"/>
              </a:pPr>
              <a:r>
                <a:rPr lang="en-IN" sz="1200" dirty="0">
                  <a:latin typeface="Calibri"/>
                  <a:ea typeface="Calibri"/>
                  <a:cs typeface="Calibri"/>
                  <a:sym typeface="Calibri"/>
                </a:rPr>
                <a:t>Documentation.</a:t>
              </a:r>
              <a:endParaRPr sz="1200" dirty="0">
                <a:latin typeface="Calibri"/>
                <a:ea typeface="Calibri"/>
                <a:cs typeface="Calibri"/>
                <a:sym typeface="Calibri"/>
              </a:endParaRPr>
            </a:p>
          </p:txBody>
        </p:sp>
      </p:grpSp>
      <p:sp>
        <p:nvSpPr>
          <p:cNvPr id="37" name="Rectangle 36">
            <a:extLst>
              <a:ext uri="{FF2B5EF4-FFF2-40B4-BE49-F238E27FC236}">
                <a16:creationId xmlns:a16="http://schemas.microsoft.com/office/drawing/2014/main" id="{3B9D4F36-3FC3-4C96-90F3-0665EE45F5C7}"/>
              </a:ext>
            </a:extLst>
          </p:cNvPr>
          <p:cNvSpPr/>
          <p:nvPr/>
        </p:nvSpPr>
        <p:spPr>
          <a:xfrm>
            <a:off x="8479" y="905933"/>
            <a:ext cx="2164457" cy="445500"/>
          </a:xfrm>
          <a:prstGeom prst="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Select Framework</a:t>
            </a:r>
          </a:p>
        </p:txBody>
      </p:sp>
      <p:sp>
        <p:nvSpPr>
          <p:cNvPr id="38" name="Rectangle 37">
            <a:extLst>
              <a:ext uri="{FF2B5EF4-FFF2-40B4-BE49-F238E27FC236}">
                <a16:creationId xmlns:a16="http://schemas.microsoft.com/office/drawing/2014/main" id="{A6CDFE31-7234-4BCE-8427-50A9B7A8CF17}"/>
              </a:ext>
            </a:extLst>
          </p:cNvPr>
          <p:cNvSpPr/>
          <p:nvPr/>
        </p:nvSpPr>
        <p:spPr>
          <a:xfrm>
            <a:off x="2196643" y="905933"/>
            <a:ext cx="4204157" cy="445500"/>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Experiment</a:t>
            </a:r>
          </a:p>
        </p:txBody>
      </p:sp>
      <p:sp>
        <p:nvSpPr>
          <p:cNvPr id="39" name="Rectangle 38">
            <a:extLst>
              <a:ext uri="{FF2B5EF4-FFF2-40B4-BE49-F238E27FC236}">
                <a16:creationId xmlns:a16="http://schemas.microsoft.com/office/drawing/2014/main" id="{B446D8FB-C9A8-4CC4-9395-2BC7F1913AEE}"/>
              </a:ext>
            </a:extLst>
          </p:cNvPr>
          <p:cNvSpPr/>
          <p:nvPr/>
        </p:nvSpPr>
        <p:spPr>
          <a:xfrm>
            <a:off x="6409267" y="905933"/>
            <a:ext cx="2471330" cy="445500"/>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a:t>
            </a:r>
          </a:p>
        </p:txBody>
      </p:sp>
    </p:spTree>
    <p:extLst>
      <p:ext uri="{BB962C8B-B14F-4D97-AF65-F5344CB8AC3E}">
        <p14:creationId xmlns:p14="http://schemas.microsoft.com/office/powerpoint/2010/main" val="349440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Challenges Faced</a:t>
            </a:r>
            <a:endParaRPr sz="2800" dirty="0"/>
          </a:p>
        </p:txBody>
      </p:sp>
      <p:sp>
        <p:nvSpPr>
          <p:cNvPr id="180" name="Google Shape;180;p30"/>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a:p>
        </p:txBody>
      </p:sp>
      <p:sp>
        <p:nvSpPr>
          <p:cNvPr id="181" name="Google Shape;181;p30"/>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a:p>
        </p:txBody>
      </p:sp>
      <p:sp>
        <p:nvSpPr>
          <p:cNvPr id="182" name="Google Shape;182;p30"/>
          <p:cNvSpPr txBox="1">
            <a:spLocks noGrp="1"/>
          </p:cNvSpPr>
          <p:nvPr>
            <p:ph type="body" idx="1"/>
          </p:nvPr>
        </p:nvSpPr>
        <p:spPr>
          <a:xfrm>
            <a:off x="274320" y="770467"/>
            <a:ext cx="8572500" cy="4275666"/>
          </a:xfrm>
          <a:prstGeom prst="rect">
            <a:avLst/>
          </a:prstGeom>
          <a:noFill/>
          <a:ln>
            <a:noFill/>
          </a:ln>
        </p:spPr>
        <p:txBody>
          <a:bodyPr spcFirstLastPara="1" wrap="square" lIns="68575" tIns="34275" rIns="68575" bIns="34275" anchor="t" anchorCtr="0">
            <a:noAutofit/>
          </a:bodyPr>
          <a:lstStyle/>
          <a:p>
            <a:pPr marL="444500" lvl="0" indent="-285750" algn="l" rtl="0">
              <a:lnSpc>
                <a:spcPct val="100000"/>
              </a:lnSpc>
              <a:spcBef>
                <a:spcPts val="0"/>
              </a:spcBef>
              <a:spcAft>
                <a:spcPts val="0"/>
              </a:spcAft>
              <a:buSzPts val="1100"/>
              <a:buFont typeface="Wingdings" panose="05000000000000000000" pitchFamily="2" charset="2"/>
              <a:buChar char="q"/>
            </a:pPr>
            <a:r>
              <a:rPr lang="en" sz="1600" dirty="0"/>
              <a:t> In using third party javascript library.</a:t>
            </a:r>
            <a:endParaRPr sz="1600" dirty="0"/>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No </a:t>
            </a:r>
            <a:r>
              <a:rPr lang="en" sz="1400" b="1" dirty="0"/>
              <a:t>setTimeout()/clearTimeout()</a:t>
            </a:r>
            <a:r>
              <a:rPr lang="en" sz="1400" dirty="0"/>
              <a:t> in qml, solved it using </a:t>
            </a:r>
            <a:r>
              <a:rPr lang="en" sz="1400" b="1" dirty="0"/>
              <a:t>Timer()</a:t>
            </a:r>
            <a:r>
              <a:rPr lang="en" sz="1400" dirty="0"/>
              <a:t>.</a:t>
            </a:r>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Unable to use Plotly.js,  then used D3.js for plotting.</a:t>
            </a:r>
          </a:p>
        </p:txBody>
      </p:sp>
    </p:spTree>
    <p:extLst>
      <p:ext uri="{BB962C8B-B14F-4D97-AF65-F5344CB8AC3E}">
        <p14:creationId xmlns:p14="http://schemas.microsoft.com/office/powerpoint/2010/main" val="42159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 calcmode="lin" valueType="num">
                                      <p:cBhvr additive="base">
                                        <p:cTn id="12" dur="500"/>
                                        <p:tgtEl>
                                          <p:spTgt spid="1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Challenges Faced</a:t>
            </a:r>
            <a:endParaRPr sz="2800" dirty="0"/>
          </a:p>
        </p:txBody>
      </p:sp>
      <p:sp>
        <p:nvSpPr>
          <p:cNvPr id="180" name="Google Shape;180;p30"/>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a:p>
        </p:txBody>
      </p:sp>
      <p:sp>
        <p:nvSpPr>
          <p:cNvPr id="181" name="Google Shape;181;p30"/>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a:p>
        </p:txBody>
      </p:sp>
      <p:sp>
        <p:nvSpPr>
          <p:cNvPr id="182" name="Google Shape;182;p30"/>
          <p:cNvSpPr txBox="1">
            <a:spLocks noGrp="1"/>
          </p:cNvSpPr>
          <p:nvPr>
            <p:ph type="body" idx="1"/>
          </p:nvPr>
        </p:nvSpPr>
        <p:spPr>
          <a:xfrm>
            <a:off x="274320" y="770467"/>
            <a:ext cx="8572500" cy="4275666"/>
          </a:xfrm>
          <a:prstGeom prst="rect">
            <a:avLst/>
          </a:prstGeom>
          <a:noFill/>
          <a:ln>
            <a:noFill/>
          </a:ln>
        </p:spPr>
        <p:txBody>
          <a:bodyPr spcFirstLastPara="1" wrap="square" lIns="68575" tIns="34275" rIns="68575" bIns="34275" anchor="t" anchorCtr="0">
            <a:noAutofit/>
          </a:bodyPr>
          <a:lstStyle/>
          <a:p>
            <a:pPr marL="444500" lvl="0" indent="-285750" algn="l" rtl="0">
              <a:lnSpc>
                <a:spcPct val="100000"/>
              </a:lnSpc>
              <a:spcBef>
                <a:spcPts val="0"/>
              </a:spcBef>
              <a:spcAft>
                <a:spcPts val="0"/>
              </a:spcAft>
              <a:buSzPts val="1100"/>
              <a:buFont typeface="Wingdings" panose="05000000000000000000" pitchFamily="2" charset="2"/>
              <a:buChar char="q"/>
            </a:pPr>
            <a:r>
              <a:rPr lang="en" sz="1600" dirty="0"/>
              <a:t> In using third party javascript library.</a:t>
            </a:r>
            <a:endParaRPr sz="1600" dirty="0"/>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No </a:t>
            </a:r>
            <a:r>
              <a:rPr lang="en" sz="1400" b="1" dirty="0"/>
              <a:t>setTimeout()/clearTimeout()</a:t>
            </a:r>
            <a:r>
              <a:rPr lang="en" sz="1400" dirty="0"/>
              <a:t> in qml, solved it using </a:t>
            </a:r>
            <a:r>
              <a:rPr lang="en" sz="1400" b="1" dirty="0"/>
              <a:t>Timer()</a:t>
            </a:r>
            <a:r>
              <a:rPr lang="en" sz="1400" dirty="0"/>
              <a:t>.</a:t>
            </a:r>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Unable to use Plotly.js,  then used D3.js for plotting.</a:t>
            </a:r>
          </a:p>
          <a:p>
            <a:pPr marL="158750" indent="0">
              <a:spcBef>
                <a:spcPts val="0"/>
              </a:spcBef>
              <a:buSzPts val="1100"/>
              <a:buNone/>
            </a:pPr>
            <a:endParaRPr lang="en" sz="1600" dirty="0"/>
          </a:p>
          <a:p>
            <a:pPr marL="444500" indent="-285750">
              <a:spcBef>
                <a:spcPts val="0"/>
              </a:spcBef>
              <a:buSzPts val="1100"/>
              <a:buFont typeface="Wingdings" panose="05000000000000000000" pitchFamily="2" charset="2"/>
              <a:buChar char="q"/>
            </a:pPr>
            <a:r>
              <a:rPr lang="en" sz="1600" dirty="0"/>
              <a:t>While integrating DGA-Engine with Q</a:t>
            </a:r>
            <a:r>
              <a:rPr lang="en-IN" sz="1600" dirty="0"/>
              <a:t>t</a:t>
            </a:r>
            <a:r>
              <a:rPr lang="en" sz="1600" dirty="0"/>
              <a:t> app.</a:t>
            </a:r>
          </a:p>
          <a:p>
            <a:pPr marL="901700" lvl="1" indent="-285750">
              <a:spcBef>
                <a:spcPts val="0"/>
              </a:spcBef>
              <a:buSzPts val="1100"/>
              <a:buFont typeface="Wingdings" panose="05000000000000000000" pitchFamily="2" charset="2"/>
              <a:buChar char="Ø"/>
            </a:pPr>
            <a:r>
              <a:rPr lang="en-IN" sz="1400" dirty="0"/>
              <a:t>Unexpected crash while starting up the DGA-Engine.</a:t>
            </a:r>
            <a:endParaRPr lang="en" sz="1400" dirty="0"/>
          </a:p>
          <a:p>
            <a:pPr marL="901700" lvl="1" indent="-285750">
              <a:spcBef>
                <a:spcPts val="0"/>
              </a:spcBef>
              <a:buSzPts val="1100"/>
              <a:buFont typeface="Wingdings" panose="05000000000000000000" pitchFamily="2" charset="2"/>
              <a:buChar char="Ø"/>
            </a:pPr>
            <a:r>
              <a:rPr lang="en" sz="1400" dirty="0"/>
              <a:t>Debugger couldn’t step into the source code of DGA in Q</a:t>
            </a:r>
            <a:r>
              <a:rPr lang="en-IN" sz="1400" dirty="0"/>
              <a:t>t</a:t>
            </a:r>
            <a:r>
              <a:rPr lang="en" sz="1400" dirty="0"/>
              <a:t> creator.</a:t>
            </a:r>
          </a:p>
          <a:p>
            <a:pPr marL="901700" lvl="1" indent="-285750">
              <a:spcBef>
                <a:spcPts val="0"/>
              </a:spcBef>
              <a:buSzPts val="1100"/>
              <a:buFont typeface="Wingdings" panose="05000000000000000000" pitchFamily="2" charset="2"/>
              <a:buChar char="Ø"/>
            </a:pPr>
            <a:r>
              <a:rPr lang="en-IN" sz="1400" dirty="0"/>
              <a:t>To solve it, built </a:t>
            </a:r>
            <a:r>
              <a:rPr lang="en" sz="1400" dirty="0"/>
              <a:t>a </a:t>
            </a:r>
            <a:r>
              <a:rPr lang="en-IN" sz="1400" dirty="0"/>
              <a:t>custom</a:t>
            </a:r>
            <a:r>
              <a:rPr lang="en" sz="1400" dirty="0"/>
              <a:t> </a:t>
            </a:r>
            <a:r>
              <a:rPr lang="en-IN" sz="1400" dirty="0"/>
              <a:t>DLL</a:t>
            </a:r>
            <a:r>
              <a:rPr lang="en" sz="1400" dirty="0"/>
              <a:t> </a:t>
            </a:r>
            <a:r>
              <a:rPr lang="en-IN" sz="1400" dirty="0"/>
              <a:t>in Qt and integrated it in the app.</a:t>
            </a:r>
          </a:p>
        </p:txBody>
      </p:sp>
    </p:spTree>
    <p:extLst>
      <p:ext uri="{BB962C8B-B14F-4D97-AF65-F5344CB8AC3E}">
        <p14:creationId xmlns:p14="http://schemas.microsoft.com/office/powerpoint/2010/main" val="161920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 calcmode="lin" valueType="num">
                                      <p:cBhvr additive="base">
                                        <p:cTn id="12" dur="500"/>
                                        <p:tgtEl>
                                          <p:spTgt spid="1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title"/>
          </p:nvPr>
        </p:nvSpPr>
        <p:spPr>
          <a:xfrm>
            <a:off x="274320" y="274319"/>
            <a:ext cx="8572500" cy="504613"/>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Problem Statement</a:t>
            </a:r>
            <a:endParaRPr sz="2800" dirty="0"/>
          </a:p>
        </p:txBody>
      </p:sp>
      <p:sp>
        <p:nvSpPr>
          <p:cNvPr id="129" name="Google Shape;129;p27"/>
          <p:cNvSpPr txBox="1"/>
          <p:nvPr/>
        </p:nvSpPr>
        <p:spPr>
          <a:xfrm>
            <a:off x="1531088" y="1216099"/>
            <a:ext cx="5677786" cy="1762347"/>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1" i="0" u="none" strike="noStrike" cap="none" dirty="0">
              <a:solidFill>
                <a:srgbClr val="FFFFFF"/>
              </a:solidFill>
              <a:latin typeface="Calibri"/>
              <a:ea typeface="Calibri"/>
              <a:cs typeface="Calibri"/>
              <a:sym typeface="Calibri"/>
            </a:endParaRPr>
          </a:p>
        </p:txBody>
      </p:sp>
      <p:sp>
        <p:nvSpPr>
          <p:cNvPr id="130" name="Google Shape;130;p27"/>
          <p:cNvSpPr txBox="1">
            <a:spLocks noGrp="1"/>
          </p:cNvSpPr>
          <p:nvPr>
            <p:ph type="body" idx="1"/>
          </p:nvPr>
        </p:nvSpPr>
        <p:spPr>
          <a:xfrm>
            <a:off x="274320" y="1097280"/>
            <a:ext cx="8572500" cy="3429000"/>
          </a:xfrm>
          <a:prstGeom prst="rect">
            <a:avLst/>
          </a:prstGeom>
          <a:no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Clr>
                <a:srgbClr val="000000"/>
              </a:buClr>
              <a:buSzPts val="2100"/>
              <a:buFont typeface="Arial"/>
              <a:buNone/>
            </a:pPr>
            <a:r>
              <a:rPr lang="en" sz="1800" dirty="0">
                <a:solidFill>
                  <a:srgbClr val="000000"/>
                </a:solidFill>
              </a:rPr>
              <a:t>DGA’s current UI framework was designed 15+ years ago. Architectural choices for </a:t>
            </a:r>
            <a:r>
              <a:rPr lang="en-IN" sz="1800" dirty="0">
                <a:solidFill>
                  <a:srgbClr val="000000"/>
                </a:solidFill>
              </a:rPr>
              <a:t>it</a:t>
            </a:r>
            <a:r>
              <a:rPr lang="en" sz="1800" dirty="0">
                <a:solidFill>
                  <a:srgbClr val="000000"/>
                </a:solidFill>
              </a:rPr>
              <a:t> that were made back then are not so relevant now. WS/PWG customers want advanced features which current software can’t support. There is a limitation on the creation of custom widgets.  The existing UI is not very user friendly. It also has more turnaround time for developers which results in poor productivity. </a:t>
            </a:r>
            <a:br>
              <a:rPr lang="en" sz="1800" dirty="0">
                <a:solidFill>
                  <a:srgbClr val="000000"/>
                </a:solidFill>
              </a:rPr>
            </a:br>
            <a:endParaRPr sz="180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Challenges Faced</a:t>
            </a:r>
            <a:endParaRPr sz="2800" dirty="0"/>
          </a:p>
        </p:txBody>
      </p:sp>
      <p:sp>
        <p:nvSpPr>
          <p:cNvPr id="180" name="Google Shape;180;p30"/>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a:p>
        </p:txBody>
      </p:sp>
      <p:sp>
        <p:nvSpPr>
          <p:cNvPr id="181" name="Google Shape;181;p30"/>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a:p>
        </p:txBody>
      </p:sp>
      <p:sp>
        <p:nvSpPr>
          <p:cNvPr id="182" name="Google Shape;182;p30"/>
          <p:cNvSpPr txBox="1">
            <a:spLocks noGrp="1"/>
          </p:cNvSpPr>
          <p:nvPr>
            <p:ph type="body" idx="1"/>
          </p:nvPr>
        </p:nvSpPr>
        <p:spPr>
          <a:xfrm>
            <a:off x="274320" y="770467"/>
            <a:ext cx="8572500" cy="4275666"/>
          </a:xfrm>
          <a:prstGeom prst="rect">
            <a:avLst/>
          </a:prstGeom>
          <a:noFill/>
          <a:ln>
            <a:noFill/>
          </a:ln>
        </p:spPr>
        <p:txBody>
          <a:bodyPr spcFirstLastPara="1" wrap="square" lIns="68575" tIns="34275" rIns="68575" bIns="34275" anchor="t" anchorCtr="0">
            <a:noAutofit/>
          </a:bodyPr>
          <a:lstStyle/>
          <a:p>
            <a:pPr marL="444500" lvl="0" indent="-285750" algn="l" rtl="0">
              <a:lnSpc>
                <a:spcPct val="100000"/>
              </a:lnSpc>
              <a:spcBef>
                <a:spcPts val="0"/>
              </a:spcBef>
              <a:spcAft>
                <a:spcPts val="0"/>
              </a:spcAft>
              <a:buSzPts val="1100"/>
              <a:buFont typeface="Wingdings" panose="05000000000000000000" pitchFamily="2" charset="2"/>
              <a:buChar char="q"/>
            </a:pPr>
            <a:r>
              <a:rPr lang="en" sz="1600" dirty="0"/>
              <a:t> In using third party javascript library.</a:t>
            </a:r>
            <a:endParaRPr sz="1600" dirty="0"/>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No </a:t>
            </a:r>
            <a:r>
              <a:rPr lang="en" sz="1400" b="1" dirty="0"/>
              <a:t>setTimeout()/clearTimeout()</a:t>
            </a:r>
            <a:r>
              <a:rPr lang="en" sz="1400" dirty="0"/>
              <a:t> in qml, solved it using </a:t>
            </a:r>
            <a:r>
              <a:rPr lang="en" sz="1400" b="1" dirty="0"/>
              <a:t>Timer()</a:t>
            </a:r>
            <a:r>
              <a:rPr lang="en" sz="1400" dirty="0"/>
              <a:t>.</a:t>
            </a:r>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Unable to use Plotly.js,  then used D3.js for plotting.</a:t>
            </a:r>
          </a:p>
          <a:p>
            <a:pPr marL="158750" indent="0">
              <a:spcBef>
                <a:spcPts val="0"/>
              </a:spcBef>
              <a:buSzPts val="1100"/>
              <a:buNone/>
            </a:pPr>
            <a:endParaRPr lang="en" sz="1600" dirty="0"/>
          </a:p>
          <a:p>
            <a:pPr marL="444500" indent="-285750">
              <a:spcBef>
                <a:spcPts val="0"/>
              </a:spcBef>
              <a:buSzPts val="1100"/>
              <a:buFont typeface="Wingdings" panose="05000000000000000000" pitchFamily="2" charset="2"/>
              <a:buChar char="q"/>
            </a:pPr>
            <a:r>
              <a:rPr lang="en" sz="1600" dirty="0"/>
              <a:t>While integrating DGA-Engine with Q</a:t>
            </a:r>
            <a:r>
              <a:rPr lang="en-IN" sz="1600" dirty="0"/>
              <a:t>t</a:t>
            </a:r>
            <a:r>
              <a:rPr lang="en" sz="1600" dirty="0"/>
              <a:t> app.</a:t>
            </a:r>
          </a:p>
          <a:p>
            <a:pPr marL="901700" lvl="1" indent="-285750">
              <a:spcBef>
                <a:spcPts val="0"/>
              </a:spcBef>
              <a:buSzPts val="1100"/>
              <a:buFont typeface="Wingdings" panose="05000000000000000000" pitchFamily="2" charset="2"/>
              <a:buChar char="Ø"/>
            </a:pPr>
            <a:r>
              <a:rPr lang="en-IN" sz="1400" dirty="0"/>
              <a:t>Unexpected crash while starting up the DGA-Engine.</a:t>
            </a:r>
            <a:endParaRPr lang="en" sz="1400" dirty="0"/>
          </a:p>
          <a:p>
            <a:pPr marL="901700" lvl="1" indent="-285750">
              <a:spcBef>
                <a:spcPts val="0"/>
              </a:spcBef>
              <a:buSzPts val="1100"/>
              <a:buFont typeface="Wingdings" panose="05000000000000000000" pitchFamily="2" charset="2"/>
              <a:buChar char="Ø"/>
            </a:pPr>
            <a:r>
              <a:rPr lang="en" sz="1400" dirty="0"/>
              <a:t>Debugger couldn’t step into the source code of DGA in Q</a:t>
            </a:r>
            <a:r>
              <a:rPr lang="en-IN" sz="1400" dirty="0"/>
              <a:t>t</a:t>
            </a:r>
            <a:r>
              <a:rPr lang="en" sz="1400" dirty="0"/>
              <a:t> creator.</a:t>
            </a:r>
          </a:p>
          <a:p>
            <a:pPr marL="901700" lvl="1" indent="-285750">
              <a:spcBef>
                <a:spcPts val="0"/>
              </a:spcBef>
              <a:buSzPts val="1100"/>
              <a:buFont typeface="Wingdings" panose="05000000000000000000" pitchFamily="2" charset="2"/>
              <a:buChar char="Ø"/>
            </a:pPr>
            <a:r>
              <a:rPr lang="en-IN" sz="1400" dirty="0"/>
              <a:t>To solve it, built </a:t>
            </a:r>
            <a:r>
              <a:rPr lang="en" sz="1400" dirty="0"/>
              <a:t>a </a:t>
            </a:r>
            <a:r>
              <a:rPr lang="en-IN" sz="1400" dirty="0"/>
              <a:t>custom</a:t>
            </a:r>
            <a:r>
              <a:rPr lang="en" sz="1400" dirty="0"/>
              <a:t> </a:t>
            </a:r>
            <a:r>
              <a:rPr lang="en-IN" sz="1400" dirty="0"/>
              <a:t>DLL</a:t>
            </a:r>
            <a:r>
              <a:rPr lang="en" sz="1400" dirty="0"/>
              <a:t> </a:t>
            </a:r>
            <a:r>
              <a:rPr lang="en-IN" sz="1400" dirty="0"/>
              <a:t>in Qt and integrated it in the app.</a:t>
            </a:r>
          </a:p>
          <a:p>
            <a:pPr marL="901700" lvl="1" indent="-285750">
              <a:spcBef>
                <a:spcPts val="0"/>
              </a:spcBef>
              <a:buSzPts val="1100"/>
              <a:buFont typeface="Wingdings" panose="05000000000000000000" pitchFamily="2" charset="2"/>
              <a:buChar char="Ø"/>
            </a:pPr>
            <a:endParaRPr lang="en-IN" sz="1400" dirty="0"/>
          </a:p>
          <a:p>
            <a:pPr marL="501650" indent="-342900">
              <a:spcBef>
                <a:spcPts val="0"/>
              </a:spcBef>
              <a:buSzPts val="1100"/>
              <a:buFont typeface="Wingdings" panose="05000000000000000000" pitchFamily="2" charset="2"/>
              <a:buChar char="q"/>
            </a:pPr>
            <a:r>
              <a:rPr lang="en-IN" sz="1600" dirty="0"/>
              <a:t>Drawing heatmap in canvas</a:t>
            </a:r>
          </a:p>
          <a:p>
            <a:pPr marL="901700" lvl="1" indent="-285750">
              <a:spcBef>
                <a:spcPts val="0"/>
              </a:spcBef>
              <a:buSzPts val="1100"/>
              <a:buFont typeface="Wingdings" panose="05000000000000000000" pitchFamily="2" charset="2"/>
              <a:buChar char="Ø"/>
            </a:pPr>
            <a:r>
              <a:rPr lang="en-IN" sz="1400" dirty="0"/>
              <a:t>Plotting without using any library.</a:t>
            </a:r>
          </a:p>
          <a:p>
            <a:pPr marL="901700" lvl="1" indent="-285750">
              <a:spcBef>
                <a:spcPts val="0"/>
              </a:spcBef>
              <a:buSzPts val="1100"/>
              <a:buFont typeface="Wingdings" panose="05000000000000000000" pitchFamily="2" charset="2"/>
              <a:buChar char="Ø"/>
            </a:pPr>
            <a:r>
              <a:rPr lang="en-IN" sz="1400" dirty="0"/>
              <a:t>Setting up the </a:t>
            </a:r>
            <a:r>
              <a:rPr lang="en-IN" sz="1400" dirty="0" err="1"/>
              <a:t>color</a:t>
            </a:r>
            <a:r>
              <a:rPr lang="en-IN" sz="1400" dirty="0"/>
              <a:t> gradient.</a:t>
            </a:r>
          </a:p>
        </p:txBody>
      </p:sp>
    </p:spTree>
    <p:extLst>
      <p:ext uri="{BB962C8B-B14F-4D97-AF65-F5344CB8AC3E}">
        <p14:creationId xmlns:p14="http://schemas.microsoft.com/office/powerpoint/2010/main" val="14241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 calcmode="lin" valueType="num">
                                      <p:cBhvr additive="base">
                                        <p:cTn id="12" dur="500"/>
                                        <p:tgtEl>
                                          <p:spTgt spid="1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Challenges Faced</a:t>
            </a:r>
            <a:endParaRPr sz="2800" dirty="0"/>
          </a:p>
        </p:txBody>
      </p:sp>
      <p:sp>
        <p:nvSpPr>
          <p:cNvPr id="180" name="Google Shape;180;p30"/>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a:p>
        </p:txBody>
      </p:sp>
      <p:sp>
        <p:nvSpPr>
          <p:cNvPr id="181" name="Google Shape;181;p30"/>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a:p>
        </p:txBody>
      </p:sp>
      <p:sp>
        <p:nvSpPr>
          <p:cNvPr id="182" name="Google Shape;182;p30"/>
          <p:cNvSpPr txBox="1">
            <a:spLocks noGrp="1"/>
          </p:cNvSpPr>
          <p:nvPr>
            <p:ph type="body" idx="1"/>
          </p:nvPr>
        </p:nvSpPr>
        <p:spPr>
          <a:xfrm>
            <a:off x="274320" y="770467"/>
            <a:ext cx="8572500" cy="4275666"/>
          </a:xfrm>
          <a:prstGeom prst="rect">
            <a:avLst/>
          </a:prstGeom>
          <a:noFill/>
          <a:ln>
            <a:noFill/>
          </a:ln>
        </p:spPr>
        <p:txBody>
          <a:bodyPr spcFirstLastPara="1" wrap="square" lIns="68575" tIns="34275" rIns="68575" bIns="34275" anchor="t" anchorCtr="0">
            <a:noAutofit/>
          </a:bodyPr>
          <a:lstStyle/>
          <a:p>
            <a:pPr marL="444500" lvl="0" indent="-285750" algn="l" rtl="0">
              <a:lnSpc>
                <a:spcPct val="100000"/>
              </a:lnSpc>
              <a:spcBef>
                <a:spcPts val="0"/>
              </a:spcBef>
              <a:spcAft>
                <a:spcPts val="0"/>
              </a:spcAft>
              <a:buSzPts val="1100"/>
              <a:buFont typeface="Wingdings" panose="05000000000000000000" pitchFamily="2" charset="2"/>
              <a:buChar char="q"/>
            </a:pPr>
            <a:r>
              <a:rPr lang="en" sz="1600" dirty="0"/>
              <a:t> In using third party javascript library.</a:t>
            </a:r>
            <a:endParaRPr sz="1600" dirty="0"/>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No </a:t>
            </a:r>
            <a:r>
              <a:rPr lang="en" sz="1400" b="1" dirty="0"/>
              <a:t>setTimeout()/clearTimeout()</a:t>
            </a:r>
            <a:r>
              <a:rPr lang="en" sz="1400" dirty="0"/>
              <a:t> in qml, solved it using </a:t>
            </a:r>
            <a:r>
              <a:rPr lang="en" sz="1400" b="1" dirty="0"/>
              <a:t>Timer()</a:t>
            </a:r>
            <a:r>
              <a:rPr lang="en" sz="1400" dirty="0"/>
              <a:t>.</a:t>
            </a:r>
          </a:p>
          <a:p>
            <a:pPr marL="901700" lvl="1" indent="-285750" algn="l" rtl="0">
              <a:lnSpc>
                <a:spcPct val="100000"/>
              </a:lnSpc>
              <a:spcBef>
                <a:spcPts val="0"/>
              </a:spcBef>
              <a:spcAft>
                <a:spcPts val="0"/>
              </a:spcAft>
              <a:buSzPts val="1100"/>
              <a:buFont typeface="Wingdings" panose="05000000000000000000" pitchFamily="2" charset="2"/>
              <a:buChar char="Ø"/>
            </a:pPr>
            <a:r>
              <a:rPr lang="en" sz="1400" dirty="0"/>
              <a:t>Unable to use Plotly.js,  then used D3.js for plotting.</a:t>
            </a:r>
          </a:p>
          <a:p>
            <a:pPr marL="158750" indent="0">
              <a:spcBef>
                <a:spcPts val="0"/>
              </a:spcBef>
              <a:buSzPts val="1100"/>
              <a:buNone/>
            </a:pPr>
            <a:endParaRPr lang="en" sz="1600" dirty="0"/>
          </a:p>
          <a:p>
            <a:pPr marL="444500" indent="-285750">
              <a:spcBef>
                <a:spcPts val="0"/>
              </a:spcBef>
              <a:buSzPts val="1100"/>
              <a:buFont typeface="Wingdings" panose="05000000000000000000" pitchFamily="2" charset="2"/>
              <a:buChar char="q"/>
            </a:pPr>
            <a:r>
              <a:rPr lang="en" sz="1600" dirty="0"/>
              <a:t>While integrating DGA-Engine with Q</a:t>
            </a:r>
            <a:r>
              <a:rPr lang="en-IN" sz="1600" dirty="0"/>
              <a:t>t</a:t>
            </a:r>
            <a:r>
              <a:rPr lang="en" sz="1600" dirty="0"/>
              <a:t> app.</a:t>
            </a:r>
          </a:p>
          <a:p>
            <a:pPr marL="901700" lvl="1" indent="-285750">
              <a:spcBef>
                <a:spcPts val="0"/>
              </a:spcBef>
              <a:buSzPts val="1100"/>
              <a:buFont typeface="Wingdings" panose="05000000000000000000" pitchFamily="2" charset="2"/>
              <a:buChar char="Ø"/>
            </a:pPr>
            <a:r>
              <a:rPr lang="en-IN" sz="1400" dirty="0"/>
              <a:t>Unexpected crash while starting up the DGA-Engine.</a:t>
            </a:r>
            <a:endParaRPr lang="en" sz="1400" dirty="0"/>
          </a:p>
          <a:p>
            <a:pPr marL="901700" lvl="1" indent="-285750">
              <a:spcBef>
                <a:spcPts val="0"/>
              </a:spcBef>
              <a:buSzPts val="1100"/>
              <a:buFont typeface="Wingdings" panose="05000000000000000000" pitchFamily="2" charset="2"/>
              <a:buChar char="Ø"/>
            </a:pPr>
            <a:r>
              <a:rPr lang="en" sz="1400" dirty="0"/>
              <a:t>Debugger couldn’t step into the source code of DGA in Q</a:t>
            </a:r>
            <a:r>
              <a:rPr lang="en-IN" sz="1400" dirty="0"/>
              <a:t>t</a:t>
            </a:r>
            <a:r>
              <a:rPr lang="en" sz="1400" dirty="0"/>
              <a:t> creator.</a:t>
            </a:r>
          </a:p>
          <a:p>
            <a:pPr marL="901700" lvl="1" indent="-285750">
              <a:spcBef>
                <a:spcPts val="0"/>
              </a:spcBef>
              <a:buSzPts val="1100"/>
              <a:buFont typeface="Wingdings" panose="05000000000000000000" pitchFamily="2" charset="2"/>
              <a:buChar char="Ø"/>
            </a:pPr>
            <a:r>
              <a:rPr lang="en-IN" sz="1400" dirty="0"/>
              <a:t>To solve it, built </a:t>
            </a:r>
            <a:r>
              <a:rPr lang="en" sz="1400" dirty="0"/>
              <a:t>a </a:t>
            </a:r>
            <a:r>
              <a:rPr lang="en-IN" sz="1400" dirty="0"/>
              <a:t>custom</a:t>
            </a:r>
            <a:r>
              <a:rPr lang="en" sz="1400" dirty="0"/>
              <a:t> </a:t>
            </a:r>
            <a:r>
              <a:rPr lang="en-IN" sz="1400" dirty="0"/>
              <a:t>DLL</a:t>
            </a:r>
            <a:r>
              <a:rPr lang="en" sz="1400" dirty="0"/>
              <a:t> </a:t>
            </a:r>
            <a:r>
              <a:rPr lang="en-IN" sz="1400" dirty="0"/>
              <a:t>in Qt and integrated it in the app.</a:t>
            </a:r>
          </a:p>
          <a:p>
            <a:pPr marL="901700" lvl="1" indent="-285750">
              <a:spcBef>
                <a:spcPts val="0"/>
              </a:spcBef>
              <a:buSzPts val="1100"/>
              <a:buFont typeface="Wingdings" panose="05000000000000000000" pitchFamily="2" charset="2"/>
              <a:buChar char="Ø"/>
            </a:pPr>
            <a:endParaRPr lang="en-IN" sz="1400" dirty="0"/>
          </a:p>
          <a:p>
            <a:pPr marL="501650" indent="-342900">
              <a:spcBef>
                <a:spcPts val="0"/>
              </a:spcBef>
              <a:buSzPts val="1100"/>
              <a:buFont typeface="Wingdings" panose="05000000000000000000" pitchFamily="2" charset="2"/>
              <a:buChar char="q"/>
            </a:pPr>
            <a:r>
              <a:rPr lang="en-IN" sz="1600" dirty="0"/>
              <a:t>Drawing heatmap in canvas</a:t>
            </a:r>
          </a:p>
          <a:p>
            <a:pPr marL="901700" lvl="1" indent="-285750">
              <a:spcBef>
                <a:spcPts val="0"/>
              </a:spcBef>
              <a:buSzPts val="1100"/>
              <a:buFont typeface="Wingdings" panose="05000000000000000000" pitchFamily="2" charset="2"/>
              <a:buChar char="Ø"/>
            </a:pPr>
            <a:r>
              <a:rPr lang="en-IN" sz="1400" dirty="0"/>
              <a:t>Plotting without using any library.</a:t>
            </a:r>
          </a:p>
          <a:p>
            <a:pPr marL="901700" lvl="1" indent="-285750">
              <a:spcBef>
                <a:spcPts val="0"/>
              </a:spcBef>
              <a:buSzPts val="1100"/>
              <a:buFont typeface="Wingdings" panose="05000000000000000000" pitchFamily="2" charset="2"/>
              <a:buChar char="Ø"/>
            </a:pPr>
            <a:r>
              <a:rPr lang="en-IN" sz="1400" dirty="0"/>
              <a:t>Setting up the </a:t>
            </a:r>
            <a:r>
              <a:rPr lang="en-IN" sz="1400" dirty="0" err="1"/>
              <a:t>color</a:t>
            </a:r>
            <a:r>
              <a:rPr lang="en-IN" sz="1400" dirty="0"/>
              <a:t> gradient.</a:t>
            </a:r>
          </a:p>
          <a:p>
            <a:pPr marL="615950" lvl="1" indent="0">
              <a:spcBef>
                <a:spcPts val="0"/>
              </a:spcBef>
              <a:buSzPts val="1100"/>
              <a:buNone/>
            </a:pPr>
            <a:endParaRPr lang="en" sz="1400" dirty="0"/>
          </a:p>
          <a:p>
            <a:pPr marL="501650" indent="-342900">
              <a:spcBef>
                <a:spcPts val="0"/>
              </a:spcBef>
              <a:buSzPts val="1100"/>
              <a:buFont typeface="Wingdings" panose="05000000000000000000" pitchFamily="2" charset="2"/>
              <a:buChar char="q"/>
            </a:pPr>
            <a:r>
              <a:rPr lang="en-IN" sz="1600" dirty="0"/>
              <a:t>Speeding up the plotting.</a:t>
            </a:r>
          </a:p>
          <a:p>
            <a:pPr marL="901700" lvl="1" indent="-285750">
              <a:spcBef>
                <a:spcPts val="0"/>
              </a:spcBef>
              <a:buSzPts val="1100"/>
              <a:buFont typeface="Wingdings" panose="05000000000000000000" pitchFamily="2" charset="2"/>
              <a:buChar char="Ø"/>
            </a:pPr>
            <a:r>
              <a:rPr lang="en-IN" sz="1400" dirty="0"/>
              <a:t>Moved the logic to read wafer file to C++ and QML is used only for plotting.</a:t>
            </a:r>
          </a:p>
          <a:p>
            <a:pPr marL="901700" lvl="1" indent="-285750">
              <a:spcBef>
                <a:spcPts val="0"/>
              </a:spcBef>
              <a:buSzPts val="1100"/>
              <a:buFont typeface="Wingdings" panose="05000000000000000000" pitchFamily="2" charset="2"/>
              <a:buChar char="Ø"/>
            </a:pPr>
            <a:endParaRPr lang="en-IN" sz="1400" dirty="0"/>
          </a:p>
        </p:txBody>
      </p:sp>
    </p:spTree>
    <p:extLst>
      <p:ext uri="{BB962C8B-B14F-4D97-AF65-F5344CB8AC3E}">
        <p14:creationId xmlns:p14="http://schemas.microsoft.com/office/powerpoint/2010/main" val="186270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 calcmode="lin" valueType="num">
                                      <p:cBhvr additive="base">
                                        <p:cTn id="12" dur="500"/>
                                        <p:tgtEl>
                                          <p:spTgt spid="1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endParaRPr lang="en-IN" sz="1600" dirty="0"/>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9890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190115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158750" lvl="0" indent="0" algn="l" rtl="0">
              <a:lnSpc>
                <a:spcPct val="100000"/>
              </a:lnSpc>
              <a:spcBef>
                <a:spcPts val="0"/>
              </a:spcBef>
              <a:spcAft>
                <a:spcPts val="125"/>
              </a:spcAft>
              <a:buSzPts val="1100"/>
              <a:buNone/>
            </a:pPr>
            <a:endParaRPr lang="en-IN" sz="1600" dirty="0"/>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227620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419626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7868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224632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457200" lvl="0" indent="-298450" algn="l" rtl="0">
              <a:lnSpc>
                <a:spcPct val="100000"/>
              </a:lnSpc>
              <a:spcBef>
                <a:spcPts val="0"/>
              </a:spcBef>
              <a:spcAft>
                <a:spcPts val="125"/>
              </a:spcAft>
              <a:buSzPts val="1100"/>
              <a:buChar char="▪"/>
            </a:pPr>
            <a:r>
              <a:rPr lang="en-IN" sz="1600" dirty="0"/>
              <a:t>Develop and debug Qt application.</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86452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457200" lvl="0" indent="-298450" algn="l" rtl="0">
              <a:lnSpc>
                <a:spcPct val="100000"/>
              </a:lnSpc>
              <a:spcBef>
                <a:spcPts val="0"/>
              </a:spcBef>
              <a:spcAft>
                <a:spcPts val="125"/>
              </a:spcAft>
              <a:buSzPts val="1100"/>
              <a:buChar char="▪"/>
            </a:pPr>
            <a:r>
              <a:rPr lang="en-IN" sz="1600" dirty="0"/>
              <a:t>Develop and debug Qt application.</a:t>
            </a:r>
          </a:p>
          <a:p>
            <a:pPr marL="457200" lvl="0" indent="-298450" algn="l" rtl="0">
              <a:lnSpc>
                <a:spcPct val="100000"/>
              </a:lnSpc>
              <a:spcBef>
                <a:spcPts val="0"/>
              </a:spcBef>
              <a:spcAft>
                <a:spcPts val="125"/>
              </a:spcAft>
              <a:buSzPts val="1100"/>
              <a:buChar char="▪"/>
            </a:pPr>
            <a:r>
              <a:rPr lang="en-IN" sz="1600" dirty="0"/>
              <a:t>Using HTML5 Canvas.</a:t>
            </a:r>
          </a:p>
          <a:p>
            <a:pPr marL="158750" lvl="0" indent="0" algn="l" rtl="0">
              <a:lnSpc>
                <a:spcPct val="100000"/>
              </a:lnSpc>
              <a:spcBef>
                <a:spcPts val="0"/>
              </a:spcBef>
              <a:spcAft>
                <a:spcPts val="125"/>
              </a:spcAft>
              <a:buSzPts val="1100"/>
              <a:buNone/>
            </a:pPr>
            <a:endParaRPr lang="en-IN" sz="1600" dirty="0"/>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44610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title"/>
          </p:nvPr>
        </p:nvSpPr>
        <p:spPr>
          <a:xfrm>
            <a:off x="274320" y="274319"/>
            <a:ext cx="8572500" cy="504613"/>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Problem Statement</a:t>
            </a:r>
            <a:endParaRPr sz="2800" dirty="0"/>
          </a:p>
        </p:txBody>
      </p:sp>
      <p:sp>
        <p:nvSpPr>
          <p:cNvPr id="129" name="Google Shape;129;p27"/>
          <p:cNvSpPr txBox="1"/>
          <p:nvPr/>
        </p:nvSpPr>
        <p:spPr>
          <a:xfrm>
            <a:off x="1531088" y="1216099"/>
            <a:ext cx="5677786" cy="1762347"/>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1" i="0" u="none" strike="noStrike" cap="none" dirty="0">
              <a:solidFill>
                <a:srgbClr val="FFFFFF"/>
              </a:solidFill>
              <a:latin typeface="Calibri"/>
              <a:ea typeface="Calibri"/>
              <a:cs typeface="Calibri"/>
              <a:sym typeface="Calibri"/>
            </a:endParaRPr>
          </a:p>
        </p:txBody>
      </p:sp>
      <p:sp>
        <p:nvSpPr>
          <p:cNvPr id="130" name="Google Shape;130;p27"/>
          <p:cNvSpPr txBox="1">
            <a:spLocks noGrp="1"/>
          </p:cNvSpPr>
          <p:nvPr>
            <p:ph type="body" idx="1"/>
          </p:nvPr>
        </p:nvSpPr>
        <p:spPr>
          <a:xfrm>
            <a:off x="274320" y="1097280"/>
            <a:ext cx="8572500" cy="3429000"/>
          </a:xfrm>
          <a:prstGeom prst="rect">
            <a:avLst/>
          </a:prstGeom>
          <a:noFill/>
          <a:ln w="9525"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Clr>
                <a:srgbClr val="000000"/>
              </a:buClr>
              <a:buSzPts val="2100"/>
              <a:buFont typeface="Arial"/>
              <a:buNone/>
            </a:pPr>
            <a:r>
              <a:rPr lang="en" sz="1800" dirty="0">
                <a:solidFill>
                  <a:srgbClr val="000000"/>
                </a:solidFill>
              </a:rPr>
              <a:t>DGA’s current UI framework was designed 15+ years ago. Architectural choices for </a:t>
            </a:r>
            <a:r>
              <a:rPr lang="en-IN" sz="1800" dirty="0">
                <a:solidFill>
                  <a:srgbClr val="000000"/>
                </a:solidFill>
              </a:rPr>
              <a:t>it</a:t>
            </a:r>
            <a:r>
              <a:rPr lang="en" sz="1800" dirty="0">
                <a:solidFill>
                  <a:srgbClr val="000000"/>
                </a:solidFill>
              </a:rPr>
              <a:t> that were made back then are not so relevant now. WS/PWG customers want advanced features which current software can’t support. There is a limitation on the creation of custom widgets.  The existing UI is not very user friendly. It also has more turnaround time for developers which results in poor productivity. </a:t>
            </a:r>
            <a:endParaRPr sz="1800" dirty="0">
              <a:solidFill>
                <a:srgbClr val="000000"/>
              </a:solidFill>
            </a:endParaRPr>
          </a:p>
          <a:p>
            <a:pPr marL="0" lvl="0" indent="0" algn="l" rtl="0">
              <a:spcBef>
                <a:spcPts val="0"/>
              </a:spcBef>
              <a:spcAft>
                <a:spcPts val="0"/>
              </a:spcAft>
              <a:buClr>
                <a:srgbClr val="000000"/>
              </a:buClr>
              <a:buSzPts val="2100"/>
              <a:buFont typeface="Arial"/>
              <a:buNone/>
            </a:pPr>
            <a:endParaRPr sz="1800" dirty="0">
              <a:solidFill>
                <a:srgbClr val="000000"/>
              </a:solidFill>
            </a:endParaRPr>
          </a:p>
          <a:p>
            <a:pPr marL="0" lvl="0" indent="0" algn="l" rtl="0">
              <a:spcBef>
                <a:spcPts val="0"/>
              </a:spcBef>
              <a:spcAft>
                <a:spcPts val="0"/>
              </a:spcAft>
              <a:buSzPts val="2100"/>
              <a:buFont typeface="Arial"/>
              <a:buNone/>
            </a:pPr>
            <a:r>
              <a:rPr lang="en" sz="1800" b="1" dirty="0">
                <a:solidFill>
                  <a:srgbClr val="000000"/>
                </a:solidFill>
              </a:rPr>
              <a:t>My Role:</a:t>
            </a:r>
            <a:endParaRPr sz="1800" b="1" dirty="0">
              <a:solidFill>
                <a:srgbClr val="000000"/>
              </a:solidFill>
            </a:endParaRPr>
          </a:p>
          <a:p>
            <a:pPr marL="0" lvl="0" indent="0" algn="l" rtl="0">
              <a:spcBef>
                <a:spcPts val="0"/>
              </a:spcBef>
              <a:spcAft>
                <a:spcPts val="0"/>
              </a:spcAft>
              <a:buClr>
                <a:srgbClr val="000000"/>
              </a:buClr>
              <a:buSzPts val="2100"/>
              <a:buFont typeface="Arial"/>
              <a:buNone/>
            </a:pPr>
            <a:r>
              <a:rPr lang="en" sz="1800" dirty="0">
                <a:solidFill>
                  <a:srgbClr val="000000"/>
                </a:solidFill>
              </a:rPr>
              <a:t>To recommend a suitable framework for modernizing UI and come up with some working prototype as a proof of concept.</a:t>
            </a:r>
            <a:br>
              <a:rPr lang="en" sz="1800" dirty="0">
                <a:solidFill>
                  <a:srgbClr val="000000"/>
                </a:solidFill>
              </a:rPr>
            </a:br>
            <a:endParaRPr sz="1800" dirty="0">
              <a:solidFill>
                <a:srgbClr val="000000"/>
              </a:solidFill>
            </a:endParaRPr>
          </a:p>
        </p:txBody>
      </p:sp>
    </p:spTree>
    <p:extLst>
      <p:ext uri="{BB962C8B-B14F-4D97-AF65-F5344CB8AC3E}">
        <p14:creationId xmlns:p14="http://schemas.microsoft.com/office/powerpoint/2010/main" val="3457833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457200" lvl="0" indent="-298450" algn="l" rtl="0">
              <a:lnSpc>
                <a:spcPct val="100000"/>
              </a:lnSpc>
              <a:spcBef>
                <a:spcPts val="0"/>
              </a:spcBef>
              <a:spcAft>
                <a:spcPts val="125"/>
              </a:spcAft>
              <a:buSzPts val="1100"/>
              <a:buChar char="▪"/>
            </a:pPr>
            <a:r>
              <a:rPr lang="en-IN" sz="1600" dirty="0"/>
              <a:t>Develop and debug Qt application.</a:t>
            </a:r>
          </a:p>
          <a:p>
            <a:pPr marL="457200" lvl="0" indent="-298450" algn="l" rtl="0">
              <a:lnSpc>
                <a:spcPct val="100000"/>
              </a:lnSpc>
              <a:spcBef>
                <a:spcPts val="0"/>
              </a:spcBef>
              <a:spcAft>
                <a:spcPts val="125"/>
              </a:spcAft>
              <a:buSzPts val="1100"/>
              <a:buChar char="▪"/>
            </a:pPr>
            <a:r>
              <a:rPr lang="en-IN" sz="1600" dirty="0"/>
              <a:t>Using HTML5 Canvas.</a:t>
            </a:r>
          </a:p>
          <a:p>
            <a:pPr marL="457200" lvl="0" indent="-298450" algn="l" rtl="0">
              <a:lnSpc>
                <a:spcPct val="100000"/>
              </a:lnSpc>
              <a:spcBef>
                <a:spcPts val="0"/>
              </a:spcBef>
              <a:spcAft>
                <a:spcPts val="125"/>
              </a:spcAft>
              <a:buSzPts val="1100"/>
              <a:buChar char="▪"/>
            </a:pPr>
            <a:r>
              <a:rPr lang="en-IN" sz="1600" dirty="0"/>
              <a:t>Signal-Slot mechanism of QML.</a:t>
            </a:r>
          </a:p>
          <a:p>
            <a:pPr marL="158750" lvl="0" indent="0" algn="l" rtl="0">
              <a:lnSpc>
                <a:spcPct val="100000"/>
              </a:lnSpc>
              <a:spcBef>
                <a:spcPts val="0"/>
              </a:spcBef>
              <a:spcAft>
                <a:spcPts val="125"/>
              </a:spcAft>
              <a:buSzPts val="1100"/>
              <a:buNone/>
            </a:pPr>
            <a:endParaRPr lang="en-IN" sz="1600" dirty="0"/>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98575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457200" lvl="0" indent="-298450" algn="l" rtl="0">
              <a:lnSpc>
                <a:spcPct val="100000"/>
              </a:lnSpc>
              <a:spcBef>
                <a:spcPts val="0"/>
              </a:spcBef>
              <a:spcAft>
                <a:spcPts val="125"/>
              </a:spcAft>
              <a:buSzPts val="1100"/>
              <a:buChar char="▪"/>
            </a:pPr>
            <a:r>
              <a:rPr lang="en-IN" sz="1600" dirty="0"/>
              <a:t>Develop and debug Qt application.</a:t>
            </a:r>
          </a:p>
          <a:p>
            <a:pPr marL="457200" lvl="0" indent="-298450" algn="l" rtl="0">
              <a:lnSpc>
                <a:spcPct val="100000"/>
              </a:lnSpc>
              <a:spcBef>
                <a:spcPts val="0"/>
              </a:spcBef>
              <a:spcAft>
                <a:spcPts val="125"/>
              </a:spcAft>
              <a:buSzPts val="1100"/>
              <a:buChar char="▪"/>
            </a:pPr>
            <a:r>
              <a:rPr lang="en-IN" sz="1600" dirty="0"/>
              <a:t>Using HTML5 Canvas.</a:t>
            </a:r>
          </a:p>
          <a:p>
            <a:pPr marL="457200" lvl="0" indent="-298450" algn="l" rtl="0">
              <a:lnSpc>
                <a:spcPct val="100000"/>
              </a:lnSpc>
              <a:spcBef>
                <a:spcPts val="0"/>
              </a:spcBef>
              <a:spcAft>
                <a:spcPts val="125"/>
              </a:spcAft>
              <a:buSzPts val="1100"/>
              <a:buChar char="▪"/>
            </a:pPr>
            <a:r>
              <a:rPr lang="en-IN" sz="1600" dirty="0"/>
              <a:t>Signal-Slot mechanism of QML.</a:t>
            </a:r>
          </a:p>
          <a:p>
            <a:pPr marL="457200" lvl="0" indent="-298450" algn="l" rtl="0">
              <a:lnSpc>
                <a:spcPct val="100000"/>
              </a:lnSpc>
              <a:spcBef>
                <a:spcPts val="0"/>
              </a:spcBef>
              <a:spcAft>
                <a:spcPts val="125"/>
              </a:spcAft>
              <a:buSzPts val="1100"/>
              <a:buChar char="▪"/>
            </a:pPr>
            <a:r>
              <a:rPr lang="en-IN" sz="1600" dirty="0"/>
              <a:t>Object oriented approach to software development.</a:t>
            </a:r>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137096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759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 My learning</a:t>
            </a:r>
            <a:r>
              <a:rPr lang="en-IN" sz="2800" dirty="0"/>
              <a:t>s</a:t>
            </a:r>
            <a:endParaRPr sz="2800" dirty="0"/>
          </a:p>
        </p:txBody>
      </p:sp>
      <p:sp>
        <p:nvSpPr>
          <p:cNvPr id="188" name="Google Shape;188;p31"/>
          <p:cNvSpPr txBox="1"/>
          <p:nvPr/>
        </p:nvSpPr>
        <p:spPr>
          <a:xfrm>
            <a:off x="473144" y="1980311"/>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189" name="Google Shape;189;p31"/>
          <p:cNvSpPr txBox="1"/>
          <p:nvPr/>
        </p:nvSpPr>
        <p:spPr>
          <a:xfrm>
            <a:off x="473144" y="2962508"/>
            <a:ext cx="7974419" cy="374798"/>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190" name="Google Shape;190;p31"/>
          <p:cNvSpPr txBox="1">
            <a:spLocks noGrp="1"/>
          </p:cNvSpPr>
          <p:nvPr>
            <p:ph type="body" idx="1"/>
          </p:nvPr>
        </p:nvSpPr>
        <p:spPr>
          <a:xfrm>
            <a:off x="274320" y="685920"/>
            <a:ext cx="8572500" cy="3429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5"/>
              </a:spcAft>
              <a:buSzPts val="1800"/>
              <a:buFont typeface="Arial"/>
              <a:buNone/>
            </a:pPr>
            <a:endParaRPr sz="1600" dirty="0"/>
          </a:p>
          <a:p>
            <a:pPr marL="457200" lvl="0" indent="-298450" algn="l" rtl="0">
              <a:lnSpc>
                <a:spcPct val="100000"/>
              </a:lnSpc>
              <a:spcBef>
                <a:spcPts val="0"/>
              </a:spcBef>
              <a:spcAft>
                <a:spcPts val="125"/>
              </a:spcAft>
              <a:buSzPts val="1100"/>
              <a:buChar char="▪"/>
            </a:pPr>
            <a:r>
              <a:rPr lang="en" sz="1600" dirty="0"/>
              <a:t>Gained knowledge about </a:t>
            </a:r>
            <a:r>
              <a:rPr lang="en-IN" sz="1600" dirty="0"/>
              <a:t>the </a:t>
            </a:r>
            <a:r>
              <a:rPr lang="en" sz="1600" dirty="0"/>
              <a:t>domain and WS/PWG.</a:t>
            </a:r>
          </a:p>
          <a:p>
            <a:pPr marL="457200" lvl="0" indent="-298450" algn="l" rtl="0">
              <a:lnSpc>
                <a:spcPct val="100000"/>
              </a:lnSpc>
              <a:spcBef>
                <a:spcPts val="0"/>
              </a:spcBef>
              <a:spcAft>
                <a:spcPts val="125"/>
              </a:spcAft>
              <a:buSzPts val="1100"/>
              <a:buChar char="▪"/>
            </a:pPr>
            <a:r>
              <a:rPr lang="en-IN" sz="1600" dirty="0"/>
              <a:t>Overview of popular technologies of UI Development.</a:t>
            </a:r>
          </a:p>
          <a:p>
            <a:pPr marL="457200" lvl="0" indent="-298450" algn="l" rtl="0">
              <a:lnSpc>
                <a:spcPct val="100000"/>
              </a:lnSpc>
              <a:spcBef>
                <a:spcPts val="0"/>
              </a:spcBef>
              <a:spcAft>
                <a:spcPts val="125"/>
              </a:spcAft>
              <a:buSzPts val="1100"/>
              <a:buChar char="▪"/>
            </a:pPr>
            <a:r>
              <a:rPr lang="en-IN" sz="1600" dirty="0"/>
              <a:t>Some basic concepts of OOPS, JavaScript, MVC architecture.</a:t>
            </a:r>
          </a:p>
          <a:p>
            <a:pPr marL="457200" lvl="0" indent="-298450" algn="l" rtl="0">
              <a:lnSpc>
                <a:spcPct val="100000"/>
              </a:lnSpc>
              <a:spcBef>
                <a:spcPts val="0"/>
              </a:spcBef>
              <a:spcAft>
                <a:spcPts val="125"/>
              </a:spcAft>
              <a:buSzPts val="1100"/>
              <a:buChar char="▪"/>
            </a:pPr>
            <a:r>
              <a:rPr lang="en-IN" sz="1600" dirty="0"/>
              <a:t>Qt framework, Qt widgets and QML</a:t>
            </a:r>
          </a:p>
          <a:p>
            <a:pPr marL="457200" lvl="0" indent="-298450" algn="l" rtl="0">
              <a:lnSpc>
                <a:spcPct val="100000"/>
              </a:lnSpc>
              <a:spcBef>
                <a:spcPts val="0"/>
              </a:spcBef>
              <a:spcAft>
                <a:spcPts val="125"/>
              </a:spcAft>
              <a:buSzPts val="1100"/>
              <a:buChar char="▪"/>
            </a:pPr>
            <a:r>
              <a:rPr lang="en-IN" sz="1600" dirty="0"/>
              <a:t>Three dimensional visualization of a </a:t>
            </a:r>
            <a:r>
              <a:rPr lang="en-IN" sz="1600" dirty="0" err="1"/>
              <a:t>wafermap</a:t>
            </a:r>
            <a:r>
              <a:rPr lang="en-IN" sz="1600" dirty="0"/>
              <a:t> in Qt.</a:t>
            </a:r>
          </a:p>
          <a:p>
            <a:pPr marL="457200" lvl="0" indent="-298450" algn="l" rtl="0">
              <a:lnSpc>
                <a:spcPct val="100000"/>
              </a:lnSpc>
              <a:spcBef>
                <a:spcPts val="0"/>
              </a:spcBef>
              <a:spcAft>
                <a:spcPts val="125"/>
              </a:spcAft>
              <a:buSzPts val="1100"/>
              <a:buChar char="▪"/>
            </a:pPr>
            <a:r>
              <a:rPr lang="en-IN" sz="1600" dirty="0"/>
              <a:t>Static and dynamic libraries.</a:t>
            </a:r>
          </a:p>
          <a:p>
            <a:pPr marL="457200" lvl="0" indent="-298450" algn="l" rtl="0">
              <a:lnSpc>
                <a:spcPct val="100000"/>
              </a:lnSpc>
              <a:spcBef>
                <a:spcPts val="0"/>
              </a:spcBef>
              <a:spcAft>
                <a:spcPts val="125"/>
              </a:spcAft>
              <a:buSzPts val="1100"/>
              <a:buChar char="▪"/>
            </a:pPr>
            <a:r>
              <a:rPr lang="en-IN" sz="1600" dirty="0"/>
              <a:t>Develop and debug Qt application.</a:t>
            </a:r>
          </a:p>
          <a:p>
            <a:pPr marL="457200" lvl="0" indent="-298450" algn="l" rtl="0">
              <a:lnSpc>
                <a:spcPct val="100000"/>
              </a:lnSpc>
              <a:spcBef>
                <a:spcPts val="0"/>
              </a:spcBef>
              <a:spcAft>
                <a:spcPts val="125"/>
              </a:spcAft>
              <a:buSzPts val="1100"/>
              <a:buChar char="▪"/>
            </a:pPr>
            <a:r>
              <a:rPr lang="en-IN" sz="1600" dirty="0"/>
              <a:t>Using HTML5 Canvas.</a:t>
            </a:r>
          </a:p>
          <a:p>
            <a:pPr marL="457200" lvl="0" indent="-298450" algn="l" rtl="0">
              <a:lnSpc>
                <a:spcPct val="100000"/>
              </a:lnSpc>
              <a:spcBef>
                <a:spcPts val="0"/>
              </a:spcBef>
              <a:spcAft>
                <a:spcPts val="125"/>
              </a:spcAft>
              <a:buSzPts val="1100"/>
              <a:buChar char="▪"/>
            </a:pPr>
            <a:r>
              <a:rPr lang="en-IN" sz="1600" dirty="0"/>
              <a:t>Signal-Slot mechanism of QML.</a:t>
            </a:r>
          </a:p>
          <a:p>
            <a:pPr marL="457200" lvl="0" indent="-298450" algn="l" rtl="0">
              <a:lnSpc>
                <a:spcPct val="100000"/>
              </a:lnSpc>
              <a:spcBef>
                <a:spcPts val="0"/>
              </a:spcBef>
              <a:spcAft>
                <a:spcPts val="125"/>
              </a:spcAft>
              <a:buSzPts val="1100"/>
              <a:buChar char="▪"/>
            </a:pPr>
            <a:r>
              <a:rPr lang="en-IN" sz="1600" dirty="0"/>
              <a:t>Object oriented approach to software development.</a:t>
            </a:r>
          </a:p>
          <a:p>
            <a:pPr marL="457200" lvl="0" indent="-298450" algn="l" rtl="0">
              <a:lnSpc>
                <a:spcPct val="100000"/>
              </a:lnSpc>
              <a:spcBef>
                <a:spcPts val="0"/>
              </a:spcBef>
              <a:spcAft>
                <a:spcPts val="125"/>
              </a:spcAft>
              <a:buSzPts val="1100"/>
              <a:buChar char="▪"/>
            </a:pPr>
            <a:r>
              <a:rPr lang="en-IN" sz="1600" dirty="0"/>
              <a:t>Software Design principles.</a:t>
            </a:r>
          </a:p>
          <a:p>
            <a:pPr marL="457200" lvl="0" indent="-298450" algn="l" rtl="0">
              <a:lnSpc>
                <a:spcPct val="100000"/>
              </a:lnSpc>
              <a:spcBef>
                <a:spcPts val="0"/>
              </a:spcBef>
              <a:spcAft>
                <a:spcPts val="125"/>
              </a:spcAft>
              <a:buSzPts val="1100"/>
              <a:buChar char="▪"/>
            </a:pPr>
            <a:endParaRPr lang="en-IN" sz="1600" dirty="0"/>
          </a:p>
          <a:p>
            <a:pPr marL="158750" lvl="0" indent="0" algn="l" rtl="0">
              <a:lnSpc>
                <a:spcPct val="100000"/>
              </a:lnSpc>
              <a:spcBef>
                <a:spcPts val="0"/>
              </a:spcBef>
              <a:spcAft>
                <a:spcPts val="125"/>
              </a:spcAft>
              <a:buSzPts val="1100"/>
              <a:buNone/>
            </a:pPr>
            <a:endParaRPr lang="en-IN" sz="1600" dirty="0"/>
          </a:p>
        </p:txBody>
      </p:sp>
    </p:spTree>
    <p:extLst>
      <p:ext uri="{BB962C8B-B14F-4D97-AF65-F5344CB8AC3E}">
        <p14:creationId xmlns:p14="http://schemas.microsoft.com/office/powerpoint/2010/main" val="37050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009053" y="2093093"/>
            <a:ext cx="7886700" cy="56784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3600"/>
              <a:buFont typeface="Calibri"/>
              <a:buNone/>
            </a:pPr>
            <a:r>
              <a:rPr lang="en" sz="4800" dirty="0"/>
              <a:t>Thank You</a:t>
            </a:r>
            <a:endParaRPr sz="4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573B-43B0-4967-90D7-71E35C86F5CB}"/>
              </a:ext>
            </a:extLst>
          </p:cNvPr>
          <p:cNvSpPr>
            <a:spLocks noGrp="1"/>
          </p:cNvSpPr>
          <p:nvPr>
            <p:ph type="title"/>
          </p:nvPr>
        </p:nvSpPr>
        <p:spPr/>
        <p:txBody>
          <a:bodyPr/>
          <a:lstStyle/>
          <a:p>
            <a:pPr algn="ctr"/>
            <a:r>
              <a:rPr lang="en-IN" dirty="0"/>
              <a:t>Additional slides</a:t>
            </a:r>
          </a:p>
        </p:txBody>
      </p:sp>
      <p:sp>
        <p:nvSpPr>
          <p:cNvPr id="3" name="Text Placeholder 2">
            <a:extLst>
              <a:ext uri="{FF2B5EF4-FFF2-40B4-BE49-F238E27FC236}">
                <a16:creationId xmlns:a16="http://schemas.microsoft.com/office/drawing/2014/main" id="{B0246DEF-3046-4EF0-90F4-CC0C74FD81E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19294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274320" y="274320"/>
            <a:ext cx="8572500" cy="4116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2"/>
              </a:buClr>
              <a:buSzPts val="2400"/>
              <a:buFont typeface="Calibri"/>
              <a:buNone/>
            </a:pPr>
            <a:r>
              <a:rPr lang="en" sz="2800" b="1" dirty="0"/>
              <a:t>Comparison of Technologies</a:t>
            </a:r>
            <a:endParaRPr sz="2800" b="1" dirty="0"/>
          </a:p>
          <a:p>
            <a:pPr marL="0" lvl="0" indent="0" algn="ctr" rtl="0">
              <a:spcBef>
                <a:spcPts val="0"/>
              </a:spcBef>
              <a:spcAft>
                <a:spcPts val="0"/>
              </a:spcAft>
              <a:buClr>
                <a:schemeClr val="dk2"/>
              </a:buClr>
              <a:buSzPts val="2400"/>
              <a:buFont typeface="Calibri"/>
              <a:buNone/>
            </a:pPr>
            <a:endParaRPr sz="3000" dirty="0"/>
          </a:p>
          <a:p>
            <a:pPr marL="0" lvl="0" indent="0" algn="l" rtl="0">
              <a:lnSpc>
                <a:spcPct val="90000"/>
              </a:lnSpc>
              <a:spcBef>
                <a:spcPts val="0"/>
              </a:spcBef>
              <a:spcAft>
                <a:spcPts val="0"/>
              </a:spcAft>
              <a:buClr>
                <a:schemeClr val="dk2"/>
              </a:buClr>
              <a:buSzPts val="2400"/>
              <a:buFont typeface="Calibri"/>
              <a:buNone/>
            </a:pPr>
            <a:endParaRPr sz="1100" dirty="0">
              <a:solidFill>
                <a:srgbClr val="000000"/>
              </a:solidFill>
            </a:endParaRPr>
          </a:p>
        </p:txBody>
      </p:sp>
      <p:sp>
        <p:nvSpPr>
          <p:cNvPr id="201" name="Google Shape;201;p33"/>
          <p:cNvSpPr txBox="1"/>
          <p:nvPr/>
        </p:nvSpPr>
        <p:spPr>
          <a:xfrm>
            <a:off x="473144" y="1980311"/>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202" name="Google Shape;202;p33"/>
          <p:cNvSpPr txBox="1"/>
          <p:nvPr/>
        </p:nvSpPr>
        <p:spPr>
          <a:xfrm>
            <a:off x="473144" y="2962508"/>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graphicFrame>
        <p:nvGraphicFramePr>
          <p:cNvPr id="203" name="Google Shape;203;p33"/>
          <p:cNvGraphicFramePr/>
          <p:nvPr>
            <p:extLst>
              <p:ext uri="{D42A27DB-BD31-4B8C-83A1-F6EECF244321}">
                <p14:modId xmlns:p14="http://schemas.microsoft.com/office/powerpoint/2010/main" val="2916477834"/>
              </p:ext>
            </p:extLst>
          </p:nvPr>
        </p:nvGraphicFramePr>
        <p:xfrm>
          <a:off x="549900" y="920138"/>
          <a:ext cx="8372500" cy="3814775"/>
        </p:xfrm>
        <a:graphic>
          <a:graphicData uri="http://schemas.openxmlformats.org/drawingml/2006/table">
            <a:tbl>
              <a:tblPr>
                <a:noFill/>
                <a:tableStyleId>{BF0E8D4D-62B6-418D-9C05-AC1A8600F68B}</a:tableStyleId>
              </a:tblPr>
              <a:tblGrid>
                <a:gridCol w="1674500">
                  <a:extLst>
                    <a:ext uri="{9D8B030D-6E8A-4147-A177-3AD203B41FA5}">
                      <a16:colId xmlns:a16="http://schemas.microsoft.com/office/drawing/2014/main" val="20000"/>
                    </a:ext>
                  </a:extLst>
                </a:gridCol>
                <a:gridCol w="1674500">
                  <a:extLst>
                    <a:ext uri="{9D8B030D-6E8A-4147-A177-3AD203B41FA5}">
                      <a16:colId xmlns:a16="http://schemas.microsoft.com/office/drawing/2014/main" val="20001"/>
                    </a:ext>
                  </a:extLst>
                </a:gridCol>
                <a:gridCol w="1674500">
                  <a:extLst>
                    <a:ext uri="{9D8B030D-6E8A-4147-A177-3AD203B41FA5}">
                      <a16:colId xmlns:a16="http://schemas.microsoft.com/office/drawing/2014/main" val="20002"/>
                    </a:ext>
                  </a:extLst>
                </a:gridCol>
                <a:gridCol w="1674500">
                  <a:extLst>
                    <a:ext uri="{9D8B030D-6E8A-4147-A177-3AD203B41FA5}">
                      <a16:colId xmlns:a16="http://schemas.microsoft.com/office/drawing/2014/main" val="20003"/>
                    </a:ext>
                  </a:extLst>
                </a:gridCol>
                <a:gridCol w="1674500">
                  <a:extLst>
                    <a:ext uri="{9D8B030D-6E8A-4147-A177-3AD203B41FA5}">
                      <a16:colId xmlns:a16="http://schemas.microsoft.com/office/drawing/2014/main" val="20004"/>
                    </a:ext>
                  </a:extLst>
                </a:gridCol>
              </a:tblGrid>
              <a:tr h="546750">
                <a:tc>
                  <a:txBody>
                    <a:bodyPr/>
                    <a:lstStyle/>
                    <a:p>
                      <a:pPr marL="0" lvl="0" indent="0" algn="l" rtl="0">
                        <a:spcBef>
                          <a:spcPts val="0"/>
                        </a:spcBef>
                        <a:spcAft>
                          <a:spcPts val="0"/>
                        </a:spcAft>
                        <a:buNone/>
                      </a:pPr>
                      <a:endParaRPr sz="1600" dirty="0"/>
                    </a:p>
                  </a:txBody>
                  <a:tcPr marL="91425" marR="91425" marT="91425" marB="91425"/>
                </a:tc>
                <a:tc>
                  <a:txBody>
                    <a:bodyPr/>
                    <a:lstStyle/>
                    <a:p>
                      <a:pPr marL="0" lvl="0" indent="0" algn="ctr" rtl="0">
                        <a:spcBef>
                          <a:spcPts val="0"/>
                        </a:spcBef>
                        <a:spcAft>
                          <a:spcPts val="0"/>
                        </a:spcAft>
                        <a:buNone/>
                      </a:pPr>
                      <a:r>
                        <a:rPr lang="en-IN" sz="1600" b="1" dirty="0"/>
                        <a:t>Qt</a:t>
                      </a:r>
                      <a:endParaRPr sz="1600" b="1" dirty="0"/>
                    </a:p>
                  </a:txBody>
                  <a:tcPr marL="91425" marR="91425" marT="91425" marB="91425"/>
                </a:tc>
                <a:tc>
                  <a:txBody>
                    <a:bodyPr/>
                    <a:lstStyle/>
                    <a:p>
                      <a:pPr marL="0" lvl="0" indent="0" algn="ctr" rtl="0">
                        <a:spcBef>
                          <a:spcPts val="0"/>
                        </a:spcBef>
                        <a:spcAft>
                          <a:spcPts val="0"/>
                        </a:spcAft>
                        <a:buNone/>
                      </a:pPr>
                      <a:r>
                        <a:rPr lang="en" sz="1600" b="1" dirty="0"/>
                        <a:t>  Electron</a:t>
                      </a:r>
                      <a:endParaRPr sz="1600" b="1" dirty="0"/>
                    </a:p>
                  </a:txBody>
                  <a:tcPr marL="91425" marR="91425" marT="91425" marB="91425"/>
                </a:tc>
                <a:tc>
                  <a:txBody>
                    <a:bodyPr/>
                    <a:lstStyle/>
                    <a:p>
                      <a:pPr marL="0" lvl="0" indent="0" algn="ctr" rtl="0">
                        <a:spcBef>
                          <a:spcPts val="0"/>
                        </a:spcBef>
                        <a:spcAft>
                          <a:spcPts val="0"/>
                        </a:spcAft>
                        <a:buNone/>
                      </a:pPr>
                      <a:r>
                        <a:rPr lang="en" sz="1600" b="1" dirty="0"/>
                        <a:t>WPF</a:t>
                      </a:r>
                      <a:endParaRPr sz="1600" b="1" dirty="0"/>
                    </a:p>
                  </a:txBody>
                  <a:tcPr marL="91425" marR="91425" marT="91425" marB="91425"/>
                </a:tc>
                <a:tc>
                  <a:txBody>
                    <a:bodyPr/>
                    <a:lstStyle/>
                    <a:p>
                      <a:pPr marL="0" lvl="0" indent="0" algn="ctr" rtl="0">
                        <a:spcBef>
                          <a:spcPts val="0"/>
                        </a:spcBef>
                        <a:spcAft>
                          <a:spcPts val="0"/>
                        </a:spcAft>
                        <a:buNone/>
                      </a:pPr>
                      <a:r>
                        <a:rPr lang="en" sz="1600" b="1" dirty="0"/>
                        <a:t>UWP</a:t>
                      </a:r>
                      <a:endParaRPr sz="1600" b="1" dirty="0"/>
                    </a:p>
                  </a:txBody>
                  <a:tcPr marL="91425" marR="91425" marT="91425" marB="91425"/>
                </a:tc>
                <a:extLst>
                  <a:ext uri="{0D108BD9-81ED-4DB2-BD59-A6C34878D82A}">
                    <a16:rowId xmlns:a16="http://schemas.microsoft.com/office/drawing/2014/main" val="10000"/>
                  </a:ext>
                </a:extLst>
              </a:tr>
              <a:tr h="794400">
                <a:tc>
                  <a:txBody>
                    <a:bodyPr/>
                    <a:lstStyle/>
                    <a:p>
                      <a:pPr marL="0" lvl="0" indent="0" algn="l" rtl="0">
                        <a:spcBef>
                          <a:spcPts val="0"/>
                        </a:spcBef>
                        <a:spcAft>
                          <a:spcPts val="0"/>
                        </a:spcAft>
                        <a:buNone/>
                      </a:pPr>
                      <a:r>
                        <a:rPr lang="en" sz="1600" b="1" dirty="0"/>
                        <a:t>Organization</a:t>
                      </a:r>
                      <a:endParaRPr sz="1600" b="1" dirty="0"/>
                    </a:p>
                  </a:txBody>
                  <a:tcPr marL="91425" marR="91425" marT="91425" marB="91425"/>
                </a:tc>
                <a:tc>
                  <a:txBody>
                    <a:bodyPr/>
                    <a:lstStyle/>
                    <a:p>
                      <a:pPr marL="0" lvl="0" indent="0" algn="l" rtl="0">
                        <a:spcBef>
                          <a:spcPts val="0"/>
                        </a:spcBef>
                        <a:spcAft>
                          <a:spcPts val="0"/>
                        </a:spcAft>
                        <a:buNone/>
                      </a:pPr>
                      <a:r>
                        <a:rPr lang="en" sz="1200" dirty="0"/>
                        <a:t>Open-source,</a:t>
                      </a:r>
                      <a:endParaRPr sz="1200" dirty="0"/>
                    </a:p>
                    <a:p>
                      <a:pPr marL="0" lvl="0" indent="0" algn="l" rtl="0">
                        <a:spcBef>
                          <a:spcPts val="0"/>
                        </a:spcBef>
                        <a:spcAft>
                          <a:spcPts val="0"/>
                        </a:spcAft>
                        <a:buNone/>
                      </a:pPr>
                      <a:r>
                        <a:rPr lang="en" sz="1200" dirty="0"/>
                        <a:t>Maintained by </a:t>
                      </a:r>
                      <a:r>
                        <a:rPr lang="en-IN" sz="1200" dirty="0"/>
                        <a:t>Qt</a:t>
                      </a:r>
                      <a:r>
                        <a:rPr lang="en" sz="1200" dirty="0"/>
                        <a:t> company.</a:t>
                      </a:r>
                      <a:endParaRPr sz="1200" dirty="0"/>
                    </a:p>
                  </a:txBody>
                  <a:tcPr marL="91425" marR="91425" marT="91425" marB="91425"/>
                </a:tc>
                <a:tc>
                  <a:txBody>
                    <a:bodyPr/>
                    <a:lstStyle/>
                    <a:p>
                      <a:pPr marL="0" lvl="0" indent="0" algn="l" rtl="0">
                        <a:spcBef>
                          <a:spcPts val="0"/>
                        </a:spcBef>
                        <a:spcAft>
                          <a:spcPts val="0"/>
                        </a:spcAft>
                        <a:buNone/>
                      </a:pPr>
                      <a:r>
                        <a:rPr lang="en" sz="1200" dirty="0"/>
                        <a:t>Open-source,</a:t>
                      </a:r>
                      <a:endParaRPr sz="1200" dirty="0"/>
                    </a:p>
                    <a:p>
                      <a:pPr marL="0" lvl="0" indent="0" algn="l" rtl="0">
                        <a:spcBef>
                          <a:spcPts val="0"/>
                        </a:spcBef>
                        <a:spcAft>
                          <a:spcPts val="0"/>
                        </a:spcAft>
                        <a:buNone/>
                      </a:pPr>
                      <a:r>
                        <a:rPr lang="en" sz="1200" dirty="0"/>
                        <a:t>Maintained by github.</a:t>
                      </a:r>
                      <a:endParaRPr sz="1200" dirty="0"/>
                    </a:p>
                  </a:txBody>
                  <a:tcPr marL="91425" marR="91425" marT="91425" marB="91425"/>
                </a:tc>
                <a:tc>
                  <a:txBody>
                    <a:bodyPr/>
                    <a:lstStyle/>
                    <a:p>
                      <a:pPr marL="0" lvl="0" indent="0" algn="l" rtl="0">
                        <a:spcBef>
                          <a:spcPts val="0"/>
                        </a:spcBef>
                        <a:spcAft>
                          <a:spcPts val="0"/>
                        </a:spcAft>
                        <a:buNone/>
                      </a:pPr>
                      <a:r>
                        <a:rPr lang="en" sz="1200" dirty="0"/>
                        <a:t>Microsoft</a:t>
                      </a:r>
                      <a:endParaRPr sz="1200" dirty="0"/>
                    </a:p>
                  </a:txBody>
                  <a:tcPr marL="91425" marR="91425" marT="91425" marB="91425"/>
                </a:tc>
                <a:tc>
                  <a:txBody>
                    <a:bodyPr/>
                    <a:lstStyle/>
                    <a:p>
                      <a:pPr marL="0" lvl="0" indent="0" algn="l" rtl="0">
                        <a:spcBef>
                          <a:spcPts val="0"/>
                        </a:spcBef>
                        <a:spcAft>
                          <a:spcPts val="0"/>
                        </a:spcAft>
                        <a:buNone/>
                      </a:pPr>
                      <a:r>
                        <a:rPr lang="en" sz="1200"/>
                        <a:t>Microsoft</a:t>
                      </a:r>
                      <a:endParaRPr sz="1200" dirty="0"/>
                    </a:p>
                  </a:txBody>
                  <a:tcPr marL="91425" marR="91425" marT="91425" marB="91425"/>
                </a:tc>
                <a:extLst>
                  <a:ext uri="{0D108BD9-81ED-4DB2-BD59-A6C34878D82A}">
                    <a16:rowId xmlns:a16="http://schemas.microsoft.com/office/drawing/2014/main" val="10001"/>
                  </a:ext>
                </a:extLst>
              </a:tr>
              <a:tr h="794400">
                <a:tc>
                  <a:txBody>
                    <a:bodyPr/>
                    <a:lstStyle/>
                    <a:p>
                      <a:pPr marL="0" lvl="0" indent="0" algn="l" rtl="0">
                        <a:spcBef>
                          <a:spcPts val="0"/>
                        </a:spcBef>
                        <a:spcAft>
                          <a:spcPts val="0"/>
                        </a:spcAft>
                        <a:buNone/>
                      </a:pPr>
                      <a:r>
                        <a:rPr lang="en" sz="1600" b="1" dirty="0"/>
                        <a:t>Technology</a:t>
                      </a:r>
                      <a:endParaRPr sz="1600" b="1" dirty="0"/>
                    </a:p>
                  </a:txBody>
                  <a:tcPr marL="91425" marR="91425" marT="91425" marB="91425"/>
                </a:tc>
                <a:tc>
                  <a:txBody>
                    <a:bodyPr/>
                    <a:lstStyle/>
                    <a:p>
                      <a:pPr marL="0" lvl="0" indent="0" algn="l" rtl="0">
                        <a:spcBef>
                          <a:spcPts val="0"/>
                        </a:spcBef>
                        <a:spcAft>
                          <a:spcPts val="0"/>
                        </a:spcAft>
                        <a:buNone/>
                      </a:pPr>
                      <a:r>
                        <a:rPr lang="en" sz="1200" dirty="0"/>
                        <a:t>C++, </a:t>
                      </a:r>
                      <a:r>
                        <a:rPr lang="en-IN" sz="1200" dirty="0"/>
                        <a:t>JavaScript</a:t>
                      </a:r>
                      <a:r>
                        <a:rPr lang="en" sz="1200" dirty="0"/>
                        <a:t>, QML</a:t>
                      </a:r>
                      <a:endParaRPr sz="1200" dirty="0"/>
                    </a:p>
                  </a:txBody>
                  <a:tcPr marL="91425" marR="91425" marT="91425" marB="91425"/>
                </a:tc>
                <a:tc>
                  <a:txBody>
                    <a:bodyPr/>
                    <a:lstStyle/>
                    <a:p>
                      <a:pPr marL="0" lvl="0" indent="0" algn="l" rtl="0">
                        <a:spcBef>
                          <a:spcPts val="0"/>
                        </a:spcBef>
                        <a:spcAft>
                          <a:spcPts val="0"/>
                        </a:spcAft>
                        <a:buNone/>
                      </a:pPr>
                      <a:r>
                        <a:rPr lang="en" sz="1200" dirty="0"/>
                        <a:t>Web Technologies like CSS, </a:t>
                      </a:r>
                      <a:r>
                        <a:rPr lang="en-IN" sz="1200" dirty="0"/>
                        <a:t>JavaScript</a:t>
                      </a:r>
                      <a:r>
                        <a:rPr lang="en" sz="1200" dirty="0"/>
                        <a:t>, Jquery.</a:t>
                      </a:r>
                      <a:endParaRPr sz="1200" dirty="0"/>
                    </a:p>
                  </a:txBody>
                  <a:tcPr marL="91425" marR="91425" marT="91425" marB="91425"/>
                </a:tc>
                <a:tc>
                  <a:txBody>
                    <a:bodyPr/>
                    <a:lstStyle/>
                    <a:p>
                      <a:pPr marL="0" lvl="0" indent="0" algn="l" rtl="0">
                        <a:spcBef>
                          <a:spcPts val="0"/>
                        </a:spcBef>
                        <a:spcAft>
                          <a:spcPts val="0"/>
                        </a:spcAft>
                        <a:buNone/>
                      </a:pPr>
                      <a:r>
                        <a:rPr lang="en" sz="1200" dirty="0"/>
                        <a:t>C#</a:t>
                      </a:r>
                      <a:endParaRPr sz="1200" dirty="0"/>
                    </a:p>
                  </a:txBody>
                  <a:tcPr marL="91425" marR="91425" marT="91425" marB="91425"/>
                </a:tc>
                <a:tc>
                  <a:txBody>
                    <a:bodyPr/>
                    <a:lstStyle/>
                    <a:p>
                      <a:pPr marL="0" lvl="0" indent="0" algn="l" rtl="0">
                        <a:spcBef>
                          <a:spcPts val="0"/>
                        </a:spcBef>
                        <a:spcAft>
                          <a:spcPts val="0"/>
                        </a:spcAft>
                        <a:buNone/>
                      </a:pPr>
                      <a:r>
                        <a:rPr lang="en" sz="1200"/>
                        <a:t>C#</a:t>
                      </a:r>
                      <a:endParaRPr sz="1200" dirty="0"/>
                    </a:p>
                  </a:txBody>
                  <a:tcPr marL="91425" marR="91425" marT="91425" marB="91425"/>
                </a:tc>
                <a:extLst>
                  <a:ext uri="{0D108BD9-81ED-4DB2-BD59-A6C34878D82A}">
                    <a16:rowId xmlns:a16="http://schemas.microsoft.com/office/drawing/2014/main" val="10002"/>
                  </a:ext>
                </a:extLst>
              </a:tr>
              <a:tr h="794400">
                <a:tc>
                  <a:txBody>
                    <a:bodyPr/>
                    <a:lstStyle/>
                    <a:p>
                      <a:pPr marL="0" lvl="0" indent="0" algn="l" rtl="0">
                        <a:spcBef>
                          <a:spcPts val="0"/>
                        </a:spcBef>
                        <a:spcAft>
                          <a:spcPts val="0"/>
                        </a:spcAft>
                        <a:buNone/>
                      </a:pPr>
                      <a:r>
                        <a:rPr lang="en" sz="1600" b="1" dirty="0"/>
                        <a:t>Platform compatibility</a:t>
                      </a:r>
                      <a:endParaRPr sz="1600" b="1" dirty="0"/>
                    </a:p>
                  </a:txBody>
                  <a:tcPr marL="91425" marR="91425" marT="91425" marB="91425"/>
                </a:tc>
                <a:tc>
                  <a:txBody>
                    <a:bodyPr/>
                    <a:lstStyle/>
                    <a:p>
                      <a:pPr marL="0" lvl="0" indent="0" algn="l" rtl="0">
                        <a:spcBef>
                          <a:spcPts val="0"/>
                        </a:spcBef>
                        <a:spcAft>
                          <a:spcPts val="0"/>
                        </a:spcAft>
                        <a:buNone/>
                      </a:pPr>
                      <a:r>
                        <a:rPr lang="en" sz="1200" dirty="0"/>
                        <a:t>Cross platform.</a:t>
                      </a:r>
                      <a:endParaRPr sz="1200" dirty="0"/>
                    </a:p>
                  </a:txBody>
                  <a:tcPr marL="91425" marR="91425" marT="91425" marB="91425"/>
                </a:tc>
                <a:tc>
                  <a:txBody>
                    <a:bodyPr/>
                    <a:lstStyle/>
                    <a:p>
                      <a:pPr marL="0" lvl="0" indent="0" algn="l" rtl="0">
                        <a:spcBef>
                          <a:spcPts val="0"/>
                        </a:spcBef>
                        <a:spcAft>
                          <a:spcPts val="0"/>
                        </a:spcAft>
                        <a:buNone/>
                      </a:pPr>
                      <a:r>
                        <a:rPr lang="en" sz="1200" dirty="0"/>
                        <a:t>Cross platform.</a:t>
                      </a:r>
                      <a:endParaRPr sz="1200" dirty="0"/>
                    </a:p>
                  </a:txBody>
                  <a:tcPr marL="91425" marR="91425" marT="91425" marB="91425"/>
                </a:tc>
                <a:tc>
                  <a:txBody>
                    <a:bodyPr/>
                    <a:lstStyle/>
                    <a:p>
                      <a:pPr marL="0" lvl="0" indent="0" algn="l" rtl="0">
                        <a:spcBef>
                          <a:spcPts val="0"/>
                        </a:spcBef>
                        <a:spcAft>
                          <a:spcPts val="0"/>
                        </a:spcAft>
                        <a:buNone/>
                      </a:pPr>
                      <a:r>
                        <a:rPr lang="en" sz="1200" dirty="0"/>
                        <a:t>Windows desktop.</a:t>
                      </a:r>
                      <a:endParaRPr sz="1200" dirty="0"/>
                    </a:p>
                  </a:txBody>
                  <a:tcPr marL="91425" marR="91425" marT="91425" marB="91425"/>
                </a:tc>
                <a:tc>
                  <a:txBody>
                    <a:bodyPr/>
                    <a:lstStyle/>
                    <a:p>
                      <a:pPr marL="0" lvl="0" indent="0" algn="l" rtl="0">
                        <a:spcBef>
                          <a:spcPts val="0"/>
                        </a:spcBef>
                        <a:spcAft>
                          <a:spcPts val="0"/>
                        </a:spcAft>
                        <a:buNone/>
                      </a:pPr>
                      <a:r>
                        <a:rPr lang="en" sz="1200"/>
                        <a:t>Windows 10, windows phone and tablets.</a:t>
                      </a:r>
                      <a:endParaRPr sz="1200" dirty="0"/>
                    </a:p>
                  </a:txBody>
                  <a:tcPr marL="91425" marR="91425" marT="91425" marB="91425"/>
                </a:tc>
                <a:extLst>
                  <a:ext uri="{0D108BD9-81ED-4DB2-BD59-A6C34878D82A}">
                    <a16:rowId xmlns:a16="http://schemas.microsoft.com/office/drawing/2014/main" val="10003"/>
                  </a:ext>
                </a:extLst>
              </a:tr>
              <a:tr h="884825">
                <a:tc>
                  <a:txBody>
                    <a:bodyPr/>
                    <a:lstStyle/>
                    <a:p>
                      <a:pPr marL="0" lvl="0" indent="0" algn="l" rtl="0">
                        <a:spcBef>
                          <a:spcPts val="0"/>
                        </a:spcBef>
                        <a:spcAft>
                          <a:spcPts val="0"/>
                        </a:spcAft>
                        <a:buNone/>
                      </a:pPr>
                      <a:r>
                        <a:rPr lang="en" sz="1600" b="1" dirty="0"/>
                        <a:t>Performance</a:t>
                      </a:r>
                      <a:endParaRPr sz="1600" b="1" dirty="0"/>
                    </a:p>
                  </a:txBody>
                  <a:tcPr marL="91425" marR="91425" marT="91425" marB="91425"/>
                </a:tc>
                <a:tc>
                  <a:txBody>
                    <a:bodyPr/>
                    <a:lstStyle/>
                    <a:p>
                      <a:pPr marL="0" lvl="0" indent="0" algn="l" rtl="0">
                        <a:spcBef>
                          <a:spcPts val="0"/>
                        </a:spcBef>
                        <a:spcAft>
                          <a:spcPts val="0"/>
                        </a:spcAft>
                        <a:buNone/>
                      </a:pPr>
                      <a:r>
                        <a:rPr lang="en" sz="1200" dirty="0"/>
                        <a:t>Native hence faster.</a:t>
                      </a:r>
                      <a:endParaRPr sz="1200" dirty="0"/>
                    </a:p>
                  </a:txBody>
                  <a:tcPr marL="91425" marR="91425" marT="91425" marB="91425"/>
                </a:tc>
                <a:tc>
                  <a:txBody>
                    <a:bodyPr/>
                    <a:lstStyle/>
                    <a:p>
                      <a:pPr marL="0" lvl="0" indent="0" algn="l" rtl="0">
                        <a:spcBef>
                          <a:spcPts val="0"/>
                        </a:spcBef>
                        <a:spcAft>
                          <a:spcPts val="0"/>
                        </a:spcAft>
                        <a:buNone/>
                      </a:pPr>
                      <a:r>
                        <a:rPr lang="en" sz="1200" dirty="0"/>
                        <a:t>Similar to a web application.</a:t>
                      </a:r>
                      <a:endParaRPr sz="1200" dirty="0"/>
                    </a:p>
                    <a:p>
                      <a:pPr marL="0" lvl="0" indent="0" algn="l" rtl="0">
                        <a:spcBef>
                          <a:spcPts val="0"/>
                        </a:spcBef>
                        <a:spcAft>
                          <a:spcPts val="0"/>
                        </a:spcAft>
                        <a:buNone/>
                      </a:pPr>
                      <a:endParaRPr sz="1200" dirty="0"/>
                    </a:p>
                  </a:txBody>
                  <a:tcPr marL="91425" marR="91425" marT="91425" marB="91425"/>
                </a:tc>
                <a:tc>
                  <a:txBody>
                    <a:bodyPr/>
                    <a:lstStyle/>
                    <a:p>
                      <a:pPr marL="0" lvl="0" indent="0" algn="l" rtl="0">
                        <a:spcBef>
                          <a:spcPts val="0"/>
                        </a:spcBef>
                        <a:spcAft>
                          <a:spcPts val="0"/>
                        </a:spcAft>
                        <a:buNone/>
                      </a:pPr>
                      <a:r>
                        <a:rPr lang="en" sz="1200" dirty="0"/>
                        <a:t>Native hence faster.</a:t>
                      </a:r>
                      <a:endParaRPr sz="1200" dirty="0"/>
                    </a:p>
                  </a:txBody>
                  <a:tcPr marL="91425" marR="91425" marT="91425" marB="91425"/>
                </a:tc>
                <a:tc>
                  <a:txBody>
                    <a:bodyPr/>
                    <a:lstStyle/>
                    <a:p>
                      <a:pPr marL="0" lvl="0" indent="0" algn="l" rtl="0">
                        <a:spcBef>
                          <a:spcPts val="0"/>
                        </a:spcBef>
                        <a:spcAft>
                          <a:spcPts val="0"/>
                        </a:spcAft>
                        <a:buNone/>
                      </a:pPr>
                      <a:r>
                        <a:rPr lang="en" sz="1200" dirty="0"/>
                        <a:t>Native hence faster.</a:t>
                      </a:r>
                      <a:endParaRPr sz="12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 calcmode="lin" valueType="num">
                                      <p:cBhvr additive="base">
                                        <p:cTn id="12" dur="500"/>
                                        <p:tgtEl>
                                          <p:spTgt spid="2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274320" y="274320"/>
            <a:ext cx="8572500" cy="4116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2"/>
              </a:buClr>
              <a:buSzPts val="2400"/>
              <a:buFont typeface="Calibri"/>
              <a:buNone/>
            </a:pPr>
            <a:r>
              <a:rPr lang="en" sz="2800" b="1" dirty="0"/>
              <a:t>Comparison of Technologies</a:t>
            </a:r>
            <a:endParaRPr sz="2800" b="1" dirty="0"/>
          </a:p>
          <a:p>
            <a:pPr marL="0" lvl="0" indent="0" algn="ctr" rtl="0">
              <a:spcBef>
                <a:spcPts val="0"/>
              </a:spcBef>
              <a:spcAft>
                <a:spcPts val="0"/>
              </a:spcAft>
              <a:buClr>
                <a:schemeClr val="dk2"/>
              </a:buClr>
              <a:buSzPts val="2400"/>
              <a:buFont typeface="Calibri"/>
              <a:buNone/>
            </a:pPr>
            <a:endParaRPr sz="3000" dirty="0"/>
          </a:p>
          <a:p>
            <a:pPr marL="0" lvl="0" indent="0" algn="l" rtl="0">
              <a:spcBef>
                <a:spcPts val="0"/>
              </a:spcBef>
              <a:spcAft>
                <a:spcPts val="0"/>
              </a:spcAft>
              <a:buClr>
                <a:schemeClr val="dk2"/>
              </a:buClr>
              <a:buSzPts val="2400"/>
              <a:buFont typeface="Calibri"/>
              <a:buNone/>
            </a:pPr>
            <a:endParaRPr sz="1100" dirty="0">
              <a:solidFill>
                <a:srgbClr val="000000"/>
              </a:solidFill>
            </a:endParaRPr>
          </a:p>
          <a:p>
            <a:pPr marL="0" lvl="0" indent="0" algn="l" rtl="0">
              <a:lnSpc>
                <a:spcPct val="90000"/>
              </a:lnSpc>
              <a:spcBef>
                <a:spcPts val="0"/>
              </a:spcBef>
              <a:spcAft>
                <a:spcPts val="0"/>
              </a:spcAft>
              <a:buClr>
                <a:schemeClr val="dk2"/>
              </a:buClr>
              <a:buSzPts val="2400"/>
              <a:buFont typeface="Calibri"/>
              <a:buNone/>
            </a:pPr>
            <a:endParaRPr sz="3000" b="1" dirty="0">
              <a:solidFill>
                <a:srgbClr val="000000"/>
              </a:solidFill>
            </a:endParaRPr>
          </a:p>
        </p:txBody>
      </p:sp>
      <p:sp>
        <p:nvSpPr>
          <p:cNvPr id="209" name="Google Shape;209;p34"/>
          <p:cNvSpPr txBox="1"/>
          <p:nvPr/>
        </p:nvSpPr>
        <p:spPr>
          <a:xfrm>
            <a:off x="473144" y="1980311"/>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210" name="Google Shape;210;p34"/>
          <p:cNvSpPr txBox="1"/>
          <p:nvPr/>
        </p:nvSpPr>
        <p:spPr>
          <a:xfrm>
            <a:off x="473144" y="2962508"/>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graphicFrame>
        <p:nvGraphicFramePr>
          <p:cNvPr id="211" name="Google Shape;211;p34"/>
          <p:cNvGraphicFramePr/>
          <p:nvPr>
            <p:extLst>
              <p:ext uri="{D42A27DB-BD31-4B8C-83A1-F6EECF244321}">
                <p14:modId xmlns:p14="http://schemas.microsoft.com/office/powerpoint/2010/main" val="4104685306"/>
              </p:ext>
            </p:extLst>
          </p:nvPr>
        </p:nvGraphicFramePr>
        <p:xfrm>
          <a:off x="549900" y="920138"/>
          <a:ext cx="8372500" cy="3964290"/>
        </p:xfrm>
        <a:graphic>
          <a:graphicData uri="http://schemas.openxmlformats.org/drawingml/2006/table">
            <a:tbl>
              <a:tblPr>
                <a:noFill/>
                <a:tableStyleId>{BF0E8D4D-62B6-418D-9C05-AC1A8600F68B}</a:tableStyleId>
              </a:tblPr>
              <a:tblGrid>
                <a:gridCol w="1674500">
                  <a:extLst>
                    <a:ext uri="{9D8B030D-6E8A-4147-A177-3AD203B41FA5}">
                      <a16:colId xmlns:a16="http://schemas.microsoft.com/office/drawing/2014/main" val="20000"/>
                    </a:ext>
                  </a:extLst>
                </a:gridCol>
                <a:gridCol w="1674500">
                  <a:extLst>
                    <a:ext uri="{9D8B030D-6E8A-4147-A177-3AD203B41FA5}">
                      <a16:colId xmlns:a16="http://schemas.microsoft.com/office/drawing/2014/main" val="20001"/>
                    </a:ext>
                  </a:extLst>
                </a:gridCol>
                <a:gridCol w="1674500">
                  <a:extLst>
                    <a:ext uri="{9D8B030D-6E8A-4147-A177-3AD203B41FA5}">
                      <a16:colId xmlns:a16="http://schemas.microsoft.com/office/drawing/2014/main" val="20002"/>
                    </a:ext>
                  </a:extLst>
                </a:gridCol>
                <a:gridCol w="1674500">
                  <a:extLst>
                    <a:ext uri="{9D8B030D-6E8A-4147-A177-3AD203B41FA5}">
                      <a16:colId xmlns:a16="http://schemas.microsoft.com/office/drawing/2014/main" val="20003"/>
                    </a:ext>
                  </a:extLst>
                </a:gridCol>
                <a:gridCol w="1674500">
                  <a:extLst>
                    <a:ext uri="{9D8B030D-6E8A-4147-A177-3AD203B41FA5}">
                      <a16:colId xmlns:a16="http://schemas.microsoft.com/office/drawing/2014/main" val="20004"/>
                    </a:ext>
                  </a:extLst>
                </a:gridCol>
              </a:tblGrid>
              <a:tr h="546750">
                <a:tc>
                  <a:txBody>
                    <a:bodyPr/>
                    <a:lstStyle/>
                    <a:p>
                      <a:pPr marL="0" lvl="0" indent="0" algn="l" rtl="0">
                        <a:spcBef>
                          <a:spcPts val="0"/>
                        </a:spcBef>
                        <a:spcAft>
                          <a:spcPts val="0"/>
                        </a:spcAft>
                        <a:buNone/>
                      </a:pPr>
                      <a:endParaRPr sz="16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600" b="1" dirty="0"/>
                        <a:t>Qt</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t>  Electron</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t>         WPF</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600" b="1" dirty="0"/>
                        <a:t>         UWP</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94400">
                <a:tc>
                  <a:txBody>
                    <a:bodyPr/>
                    <a:lstStyle/>
                    <a:p>
                      <a:pPr marL="0" lvl="0" indent="0" algn="l" rtl="0">
                        <a:spcBef>
                          <a:spcPts val="0"/>
                        </a:spcBef>
                        <a:spcAft>
                          <a:spcPts val="0"/>
                        </a:spcAft>
                        <a:buNone/>
                      </a:pPr>
                      <a:r>
                        <a:rPr lang="en" sz="1600" b="1"/>
                        <a:t>Drag-drop widgets feature </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Available</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Not available</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Available</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Available</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94400">
                <a:tc>
                  <a:txBody>
                    <a:bodyPr/>
                    <a:lstStyle/>
                    <a:p>
                      <a:pPr marL="0" lvl="0" indent="0" algn="l" rtl="0">
                        <a:spcBef>
                          <a:spcPts val="0"/>
                        </a:spcBef>
                        <a:spcAft>
                          <a:spcPts val="0"/>
                        </a:spcAft>
                        <a:buNone/>
                      </a:pPr>
                      <a:r>
                        <a:rPr lang="en" sz="1600" b="1"/>
                        <a:t>Online support</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70,000+ questions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500 questions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1,49000+ questions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500 questions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94400">
                <a:tc>
                  <a:txBody>
                    <a:bodyPr/>
                    <a:lstStyle/>
                    <a:p>
                      <a:pPr marL="0" lvl="0" indent="0" algn="l" rtl="0">
                        <a:spcBef>
                          <a:spcPts val="0"/>
                        </a:spcBef>
                        <a:spcAft>
                          <a:spcPts val="0"/>
                        </a:spcAft>
                        <a:buNone/>
                      </a:pPr>
                      <a:r>
                        <a:rPr lang="en" sz="1600" b="1"/>
                        <a:t>Future prospects</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Promising, large community(1 million developers).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Poor, not powerful like a native app.</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Obsolete</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Narrow user base of windows phones/tablets.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84825">
                <a:tc>
                  <a:txBody>
                    <a:bodyPr/>
                    <a:lstStyle/>
                    <a:p>
                      <a:pPr marL="0" lvl="0" indent="0" algn="l" rtl="0">
                        <a:spcBef>
                          <a:spcPts val="0"/>
                        </a:spcBef>
                        <a:spcAft>
                          <a:spcPts val="0"/>
                        </a:spcAft>
                        <a:buNone/>
                      </a:pPr>
                      <a:r>
                        <a:rPr lang="en" sz="1600" b="1" dirty="0"/>
                        <a:t>License</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Dual-licensed under commercial and open source(GPLv3) licenses.</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Free, No- support.</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Free, MIT License,</a:t>
                      </a:r>
                      <a:endParaRPr sz="1200" dirty="0"/>
                    </a:p>
                    <a:p>
                      <a:pPr marL="0" lvl="0" indent="0" algn="l" rtl="0">
                        <a:spcBef>
                          <a:spcPts val="0"/>
                        </a:spcBef>
                        <a:spcAft>
                          <a:spcPts val="0"/>
                        </a:spcAft>
                        <a:buNone/>
                      </a:pPr>
                      <a:r>
                        <a:rPr lang="en" sz="1200"/>
                        <a:t>No-support.</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Free, MIT License,</a:t>
                      </a:r>
                      <a:endParaRPr sz="1200" dirty="0"/>
                    </a:p>
                    <a:p>
                      <a:pPr marL="0" lvl="0" indent="0" algn="l" rtl="0">
                        <a:spcBef>
                          <a:spcPts val="0"/>
                        </a:spcBef>
                        <a:spcAft>
                          <a:spcPts val="0"/>
                        </a:spcAft>
                        <a:buNone/>
                      </a:pPr>
                      <a:r>
                        <a:rPr lang="en" sz="1200" dirty="0"/>
                        <a:t>No-support.</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 calcmode="lin" valueType="num">
                                      <p:cBhvr additive="base">
                                        <p:cTn id="12" dur="500"/>
                                        <p:tgtEl>
                                          <p:spTgt spid="2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274320" y="274320"/>
            <a:ext cx="8572500" cy="4116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2"/>
              </a:buClr>
              <a:buSzPts val="2400"/>
              <a:buFont typeface="Calibri"/>
              <a:buNone/>
            </a:pPr>
            <a:r>
              <a:rPr lang="en" sz="3000" b="1"/>
              <a:t>Comparison of Technologies</a:t>
            </a:r>
            <a:endParaRPr sz="3000" b="1" dirty="0"/>
          </a:p>
          <a:p>
            <a:pPr marL="0" lvl="0" indent="0" algn="ctr" rtl="0">
              <a:spcBef>
                <a:spcPts val="0"/>
              </a:spcBef>
              <a:spcAft>
                <a:spcPts val="0"/>
              </a:spcAft>
              <a:buClr>
                <a:schemeClr val="dk2"/>
              </a:buClr>
              <a:buSzPts val="2400"/>
              <a:buFont typeface="Calibri"/>
              <a:buNone/>
            </a:pPr>
            <a:endParaRPr sz="3000" dirty="0"/>
          </a:p>
          <a:p>
            <a:pPr marL="0" lvl="0" indent="0" algn="l" rtl="0">
              <a:spcBef>
                <a:spcPts val="0"/>
              </a:spcBef>
              <a:spcAft>
                <a:spcPts val="0"/>
              </a:spcAft>
              <a:buClr>
                <a:schemeClr val="dk2"/>
              </a:buClr>
              <a:buSzPts val="2400"/>
              <a:buFont typeface="Calibri"/>
              <a:buNone/>
            </a:pPr>
            <a:endParaRPr sz="1100" dirty="0">
              <a:solidFill>
                <a:srgbClr val="000000"/>
              </a:solidFill>
            </a:endParaRPr>
          </a:p>
          <a:p>
            <a:pPr marL="0" lvl="0" indent="0" algn="l" rtl="0">
              <a:lnSpc>
                <a:spcPct val="90000"/>
              </a:lnSpc>
              <a:spcBef>
                <a:spcPts val="0"/>
              </a:spcBef>
              <a:spcAft>
                <a:spcPts val="0"/>
              </a:spcAft>
              <a:buClr>
                <a:schemeClr val="dk2"/>
              </a:buClr>
              <a:buSzPts val="2400"/>
              <a:buFont typeface="Calibri"/>
              <a:buNone/>
            </a:pPr>
            <a:endParaRPr sz="3000" b="1" dirty="0">
              <a:solidFill>
                <a:srgbClr val="000000"/>
              </a:solidFill>
            </a:endParaRPr>
          </a:p>
        </p:txBody>
      </p:sp>
      <p:sp>
        <p:nvSpPr>
          <p:cNvPr id="217" name="Google Shape;217;p35"/>
          <p:cNvSpPr txBox="1"/>
          <p:nvPr/>
        </p:nvSpPr>
        <p:spPr>
          <a:xfrm>
            <a:off x="473144" y="1980311"/>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218" name="Google Shape;218;p35"/>
          <p:cNvSpPr txBox="1"/>
          <p:nvPr/>
        </p:nvSpPr>
        <p:spPr>
          <a:xfrm>
            <a:off x="473144" y="2962508"/>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graphicFrame>
        <p:nvGraphicFramePr>
          <p:cNvPr id="219" name="Google Shape;219;p35"/>
          <p:cNvGraphicFramePr/>
          <p:nvPr>
            <p:extLst>
              <p:ext uri="{D42A27DB-BD31-4B8C-83A1-F6EECF244321}">
                <p14:modId xmlns:p14="http://schemas.microsoft.com/office/powerpoint/2010/main" val="802201315"/>
              </p:ext>
            </p:extLst>
          </p:nvPr>
        </p:nvGraphicFramePr>
        <p:xfrm>
          <a:off x="374325" y="1054388"/>
          <a:ext cx="8372500" cy="2741280"/>
        </p:xfrm>
        <a:graphic>
          <a:graphicData uri="http://schemas.openxmlformats.org/drawingml/2006/table">
            <a:tbl>
              <a:tblPr>
                <a:noFill/>
                <a:tableStyleId>{BF0E8D4D-62B6-418D-9C05-AC1A8600F68B}</a:tableStyleId>
              </a:tblPr>
              <a:tblGrid>
                <a:gridCol w="1674500">
                  <a:extLst>
                    <a:ext uri="{9D8B030D-6E8A-4147-A177-3AD203B41FA5}">
                      <a16:colId xmlns:a16="http://schemas.microsoft.com/office/drawing/2014/main" val="20000"/>
                    </a:ext>
                  </a:extLst>
                </a:gridCol>
                <a:gridCol w="1674500">
                  <a:extLst>
                    <a:ext uri="{9D8B030D-6E8A-4147-A177-3AD203B41FA5}">
                      <a16:colId xmlns:a16="http://schemas.microsoft.com/office/drawing/2014/main" val="20001"/>
                    </a:ext>
                  </a:extLst>
                </a:gridCol>
                <a:gridCol w="1674500">
                  <a:extLst>
                    <a:ext uri="{9D8B030D-6E8A-4147-A177-3AD203B41FA5}">
                      <a16:colId xmlns:a16="http://schemas.microsoft.com/office/drawing/2014/main" val="20002"/>
                    </a:ext>
                  </a:extLst>
                </a:gridCol>
                <a:gridCol w="1674500">
                  <a:extLst>
                    <a:ext uri="{9D8B030D-6E8A-4147-A177-3AD203B41FA5}">
                      <a16:colId xmlns:a16="http://schemas.microsoft.com/office/drawing/2014/main" val="20003"/>
                    </a:ext>
                  </a:extLst>
                </a:gridCol>
                <a:gridCol w="1674500">
                  <a:extLst>
                    <a:ext uri="{9D8B030D-6E8A-4147-A177-3AD203B41FA5}">
                      <a16:colId xmlns:a16="http://schemas.microsoft.com/office/drawing/2014/main" val="20004"/>
                    </a:ext>
                  </a:extLst>
                </a:gridCol>
              </a:tblGrid>
              <a:tr h="546750">
                <a:tc>
                  <a:txBody>
                    <a:bodyPr/>
                    <a:lstStyle/>
                    <a:p>
                      <a:pPr marL="0" lvl="0" indent="0" algn="l" rtl="0">
                        <a:spcBef>
                          <a:spcPts val="0"/>
                        </a:spcBef>
                        <a:spcAft>
                          <a:spcPts val="0"/>
                        </a:spcAft>
                        <a:buNone/>
                      </a:pP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1600" b="1" dirty="0"/>
                        <a:t>Qt</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t>Electron</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a:t>WPF</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t>UWP</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94400">
                <a:tc>
                  <a:txBody>
                    <a:bodyPr/>
                    <a:lstStyle/>
                    <a:p>
                      <a:pPr marL="0" lvl="0" indent="0" algn="l" rtl="0">
                        <a:spcBef>
                          <a:spcPts val="0"/>
                        </a:spcBef>
                        <a:spcAft>
                          <a:spcPts val="0"/>
                        </a:spcAft>
                        <a:buNone/>
                      </a:pPr>
                      <a:r>
                        <a:rPr lang="en" sz="1600" b="1" dirty="0"/>
                        <a:t>Additionals</a:t>
                      </a:r>
                      <a:endParaRPr sz="1600" b="1"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Codebase(Backend) is in C++, So, Higher compatibility expected.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Rich UI, flexibility by integration of </a:t>
                      </a:r>
                      <a:r>
                        <a:rPr lang="en-IN" sz="1200" dirty="0"/>
                        <a:t>JavaScript</a:t>
                      </a:r>
                      <a:r>
                        <a:rPr lang="en" sz="1200" dirty="0"/>
                        <a:t>. </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Easy for web-developers.</a:t>
                      </a:r>
                      <a:endParaRPr sz="1200" dirty="0"/>
                    </a:p>
                    <a:p>
                      <a:pPr marL="0" lvl="0" indent="0" algn="l" rtl="0">
                        <a:spcBef>
                          <a:spcPts val="0"/>
                        </a:spcBef>
                        <a:spcAft>
                          <a:spcPts val="0"/>
                        </a:spcAft>
                        <a:buNone/>
                      </a:pPr>
                      <a:r>
                        <a:rPr lang="en-IN" sz="1200" dirty="0"/>
                        <a:t>JavaScript</a:t>
                      </a:r>
                      <a:r>
                        <a:rPr lang="en" sz="1200" dirty="0"/>
                        <a:t> for Rich GUI.</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Vulnerable to web-related attacks.</a:t>
                      </a:r>
                    </a:p>
                    <a:p>
                      <a:pPr marL="0" lvl="0" indent="0" algn="l" rtl="0">
                        <a:spcBef>
                          <a:spcPts val="0"/>
                        </a:spcBef>
                        <a:spcAft>
                          <a:spcPts val="0"/>
                        </a:spcAft>
                        <a:buNone/>
                      </a:pPr>
                      <a:endParaRPr lang="en" sz="1200" dirty="0"/>
                    </a:p>
                    <a:p>
                      <a:pPr marL="0" lvl="0" indent="0" algn="l" rtl="0">
                        <a:spcBef>
                          <a:spcPts val="0"/>
                        </a:spcBef>
                        <a:spcAft>
                          <a:spcPts val="0"/>
                        </a:spcAft>
                        <a:buNone/>
                      </a:pPr>
                      <a:r>
                        <a:rPr lang="en" sz="1200" dirty="0"/>
                        <a:t>Runs o</a:t>
                      </a:r>
                      <a:r>
                        <a:rPr lang="en-IN" sz="1200" dirty="0"/>
                        <a:t>n Chromium engine, which is resource </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Mature technology but getting obsolete,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specific to windows desktop.</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Relatively new, launched in 2015, </a:t>
                      </a:r>
                      <a:endParaRPr sz="1200" dirty="0"/>
                    </a:p>
                    <a:p>
                      <a:pPr marL="0" lvl="0" indent="0" algn="l" rtl="0">
                        <a:spcBef>
                          <a:spcPts val="0"/>
                        </a:spcBef>
                        <a:spcAft>
                          <a:spcPts val="0"/>
                        </a:spcAft>
                        <a:buNone/>
                      </a:pPr>
                      <a:r>
                        <a:rPr lang="en" sz="1200" dirty="0"/>
                        <a:t>Less online support,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Specific to windows desktop</a:t>
                      </a:r>
                      <a:r>
                        <a:rPr lang="en" sz="1200" dirty="0">
                          <a:hlinkClick r:id="rId3" action="ppaction://hlinksldjump"/>
                        </a:rPr>
                        <a:t>.</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500"/>
                                        <p:tgtEl>
                                          <p:spTgt spid="21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 calcmode="lin" valueType="num">
                                      <p:cBhvr additive="base">
                                        <p:cTn id="12" dur="500"/>
                                        <p:tgtEl>
                                          <p:spTgt spid="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274320" y="274320"/>
            <a:ext cx="8572500" cy="411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Requirements</a:t>
            </a:r>
            <a:endParaRPr sz="2800" dirty="0"/>
          </a:p>
        </p:txBody>
      </p:sp>
      <p:sp>
        <p:nvSpPr>
          <p:cNvPr id="225" name="Google Shape;225;p36"/>
          <p:cNvSpPr txBox="1"/>
          <p:nvPr/>
        </p:nvSpPr>
        <p:spPr>
          <a:xfrm>
            <a:off x="473144" y="1980311"/>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Determining Architectural Workflow of IMC</a:t>
            </a:r>
            <a:endParaRPr sz="1100" dirty="0"/>
          </a:p>
        </p:txBody>
      </p:sp>
      <p:sp>
        <p:nvSpPr>
          <p:cNvPr id="226" name="Google Shape;226;p36"/>
          <p:cNvSpPr txBox="1"/>
          <p:nvPr/>
        </p:nvSpPr>
        <p:spPr>
          <a:xfrm>
            <a:off x="473144" y="2962508"/>
            <a:ext cx="7974300" cy="374700"/>
          </a:xfrm>
          <a:prstGeom prst="rect">
            <a:avLst/>
          </a:prstGeom>
          <a:no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FFFFFF"/>
              </a:buClr>
              <a:buSzPts val="1400"/>
              <a:buFont typeface="Noto Sans Symbols"/>
              <a:buChar char="✔"/>
            </a:pPr>
            <a:r>
              <a:rPr lang="en" sz="1400" b="0" i="0" u="none" strike="noStrike" cap="none">
                <a:solidFill>
                  <a:srgbClr val="FFFFFF"/>
                </a:solidFill>
                <a:latin typeface="Calibri"/>
                <a:ea typeface="Calibri"/>
                <a:cs typeface="Calibri"/>
                <a:sym typeface="Calibri"/>
              </a:rPr>
              <a:t>Debugging</a:t>
            </a:r>
            <a:endParaRPr sz="1100" dirty="0"/>
          </a:p>
        </p:txBody>
      </p:sp>
      <p:sp>
        <p:nvSpPr>
          <p:cNvPr id="227" name="Google Shape;227;p36"/>
          <p:cNvSpPr txBox="1"/>
          <p:nvPr/>
        </p:nvSpPr>
        <p:spPr>
          <a:xfrm>
            <a:off x="515300" y="10118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Calibri"/>
                <a:ea typeface="Calibri"/>
                <a:cs typeface="Calibri"/>
                <a:sym typeface="Calibri"/>
              </a:rPr>
              <a:t>The UI should be:</a:t>
            </a:r>
          </a:p>
          <a:p>
            <a:pPr marL="0" lvl="0" indent="0" algn="l" rtl="0">
              <a:spcBef>
                <a:spcPts val="0"/>
              </a:spcBef>
              <a:spcAft>
                <a:spcPts val="0"/>
              </a:spcAft>
              <a:buNone/>
            </a:pPr>
            <a:endParaRPr lang="en" sz="1800" dirty="0">
              <a:solidFill>
                <a:schemeClr val="dk1"/>
              </a:solidFill>
              <a:latin typeface="Calibri"/>
              <a:ea typeface="Calibri"/>
              <a:cs typeface="Calibri"/>
              <a:sym typeface="Calibri"/>
            </a:endParaRP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Fast</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Rich</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Robust</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Easy to develop</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Easy to use</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Resource efficient</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Platform Independent</a:t>
            </a:r>
          </a:p>
          <a:p>
            <a:pPr marL="285750" lvl="1" indent="-285750">
              <a:buFont typeface="Arial" panose="020B0604020202020204" pitchFamily="34" charset="0"/>
              <a:buChar char="•"/>
            </a:pPr>
            <a:r>
              <a:rPr lang="en" dirty="0">
                <a:solidFill>
                  <a:schemeClr val="dk1"/>
                </a:solidFill>
                <a:latin typeface="Calibri"/>
                <a:ea typeface="Calibri"/>
                <a:cs typeface="Calibri"/>
                <a:sym typeface="Calibri"/>
              </a:rPr>
              <a:t>Sustainable</a:t>
            </a:r>
            <a:endParaRPr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p:tgtEl>
                                          <p:spTgt spid="2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51E4-D04D-4313-8634-30A0329DBDF8}"/>
              </a:ext>
            </a:extLst>
          </p:cNvPr>
          <p:cNvSpPr>
            <a:spLocks noGrp="1"/>
          </p:cNvSpPr>
          <p:nvPr>
            <p:ph type="title"/>
          </p:nvPr>
        </p:nvSpPr>
        <p:spPr/>
        <p:txBody>
          <a:bodyPr/>
          <a:lstStyle/>
          <a:p>
            <a:r>
              <a:rPr lang="en-IN" dirty="0"/>
              <a:t>Benchmarking:</a:t>
            </a:r>
            <a:br>
              <a:rPr lang="en-IN" dirty="0"/>
            </a:br>
            <a:endParaRPr lang="en-IN" dirty="0"/>
          </a:p>
        </p:txBody>
      </p:sp>
      <p:sp>
        <p:nvSpPr>
          <p:cNvPr id="3" name="Text Placeholder 2">
            <a:extLst>
              <a:ext uri="{FF2B5EF4-FFF2-40B4-BE49-F238E27FC236}">
                <a16:creationId xmlns:a16="http://schemas.microsoft.com/office/drawing/2014/main" id="{F987E747-3F33-4986-8B15-703383AB51C8}"/>
              </a:ext>
            </a:extLst>
          </p:cNvPr>
          <p:cNvSpPr>
            <a:spLocks noGrp="1"/>
          </p:cNvSpPr>
          <p:nvPr>
            <p:ph type="body" idx="1"/>
          </p:nvPr>
        </p:nvSpPr>
        <p:spPr/>
        <p:txBody>
          <a:bodyPr/>
          <a:lstStyle/>
          <a:p>
            <a:r>
              <a:rPr lang="en-IN" sz="1600" dirty="0"/>
              <a:t>45 mb when application is open.</a:t>
            </a:r>
          </a:p>
          <a:p>
            <a:r>
              <a:rPr lang="en-IN" sz="1600" dirty="0"/>
              <a:t>135 mb with 2 windows and a plot.</a:t>
            </a:r>
          </a:p>
          <a:p>
            <a:r>
              <a:rPr lang="en-IN" sz="1600" dirty="0"/>
              <a:t>Plotting takes 1ms.</a:t>
            </a:r>
          </a:p>
          <a:p>
            <a:r>
              <a:rPr lang="en-IN" sz="1600" dirty="0"/>
              <a:t>It can be speed up with various ways  like by using GPU or fake threads or compatible datatypes.</a:t>
            </a:r>
          </a:p>
          <a:p>
            <a:r>
              <a:rPr lang="en-IN" sz="1600" b="1" dirty="0"/>
              <a:t>Deployment</a:t>
            </a:r>
            <a:r>
              <a:rPr lang="en-IN" sz="1600" dirty="0"/>
              <a:t>: For static linking, the Qt run-times can be compiled into the executable.                                     For dynamic linking, it needs separate compilation.</a:t>
            </a:r>
          </a:p>
        </p:txBody>
      </p:sp>
    </p:spTree>
    <p:extLst>
      <p:ext uri="{BB962C8B-B14F-4D97-AF65-F5344CB8AC3E}">
        <p14:creationId xmlns:p14="http://schemas.microsoft.com/office/powerpoint/2010/main" val="23365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Current progress </a:t>
            </a:r>
            <a:endParaRPr sz="2800" dirty="0"/>
          </a:p>
        </p:txBody>
      </p:sp>
      <p:sp>
        <p:nvSpPr>
          <p:cNvPr id="174" name="Google Shape;174;p29"/>
          <p:cNvSpPr txBox="1">
            <a:spLocks noGrp="1"/>
          </p:cNvSpPr>
          <p:nvPr>
            <p:ph type="body" idx="1"/>
          </p:nvPr>
        </p:nvSpPr>
        <p:spPr>
          <a:xfrm>
            <a:off x="274320" y="939800"/>
            <a:ext cx="8572500" cy="3586480"/>
          </a:xfrm>
          <a:prstGeom prst="rect">
            <a:avLst/>
          </a:prstGeom>
          <a:noFill/>
          <a:ln>
            <a:noFill/>
          </a:ln>
        </p:spPr>
        <p:txBody>
          <a:bodyPr spcFirstLastPara="1" wrap="square" lIns="68575" tIns="34275" rIns="68575" bIns="34275" anchor="t" anchorCtr="0">
            <a:noAutofit/>
          </a:bodyPr>
          <a:lstStyle/>
          <a:p>
            <a:pPr marL="457200" lvl="0" indent="-317500" algn="l" rtl="0">
              <a:lnSpc>
                <a:spcPct val="150000"/>
              </a:lnSpc>
              <a:spcBef>
                <a:spcPts val="0"/>
              </a:spcBef>
              <a:spcAft>
                <a:spcPts val="140"/>
              </a:spcAft>
              <a:buSzPts val="1400"/>
              <a:buChar char="▪"/>
            </a:pPr>
            <a:r>
              <a:rPr lang="en" sz="1600" dirty="0"/>
              <a:t>Figured out the requirements which UI should fulfill based on the use cases.</a:t>
            </a:r>
          </a:p>
          <a:p>
            <a:pPr marL="457200" lvl="0" indent="-317500" algn="l" rtl="0">
              <a:lnSpc>
                <a:spcPct val="100000"/>
              </a:lnSpc>
              <a:spcBef>
                <a:spcPts val="0"/>
              </a:spcBef>
              <a:spcAft>
                <a:spcPts val="140"/>
              </a:spcAft>
              <a:buSzPts val="1400"/>
              <a:buChar char="▪"/>
            </a:pPr>
            <a:r>
              <a:rPr lang="en-IN" sz="1600" dirty="0"/>
              <a:t>Chosen </a:t>
            </a:r>
            <a:r>
              <a:rPr lang="en-IN" sz="1600" dirty="0">
                <a:hlinkClick r:id="rId3" action="ppaction://hlinksldjump"/>
              </a:rPr>
              <a:t>Qt</a:t>
            </a:r>
            <a:r>
              <a:rPr lang="en-IN" sz="1600" dirty="0"/>
              <a:t> as the framework after comparing WPF, Qt, UWP and Electron.js.</a:t>
            </a:r>
            <a:endParaRPr lang="en-IN" sz="1400" dirty="0"/>
          </a:p>
        </p:txBody>
      </p:sp>
    </p:spTree>
    <p:extLst>
      <p:ext uri="{BB962C8B-B14F-4D97-AF65-F5344CB8AC3E}">
        <p14:creationId xmlns:p14="http://schemas.microsoft.com/office/powerpoint/2010/main" val="224398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Current progress </a:t>
            </a:r>
            <a:endParaRPr sz="2800" dirty="0"/>
          </a:p>
        </p:txBody>
      </p:sp>
      <p:sp>
        <p:nvSpPr>
          <p:cNvPr id="174" name="Google Shape;174;p29"/>
          <p:cNvSpPr txBox="1">
            <a:spLocks noGrp="1"/>
          </p:cNvSpPr>
          <p:nvPr>
            <p:ph type="body" idx="1"/>
          </p:nvPr>
        </p:nvSpPr>
        <p:spPr>
          <a:xfrm>
            <a:off x="274320" y="939800"/>
            <a:ext cx="8572500" cy="3586480"/>
          </a:xfrm>
          <a:prstGeom prst="rect">
            <a:avLst/>
          </a:prstGeom>
          <a:noFill/>
          <a:ln>
            <a:noFill/>
          </a:ln>
        </p:spPr>
        <p:txBody>
          <a:bodyPr spcFirstLastPara="1" wrap="square" lIns="68575" tIns="34275" rIns="68575" bIns="34275" anchor="t" anchorCtr="0">
            <a:noAutofit/>
          </a:bodyPr>
          <a:lstStyle/>
          <a:p>
            <a:pPr marL="457200" lvl="0" indent="-317500" algn="l" rtl="0">
              <a:lnSpc>
                <a:spcPct val="150000"/>
              </a:lnSpc>
              <a:spcBef>
                <a:spcPts val="0"/>
              </a:spcBef>
              <a:spcAft>
                <a:spcPts val="140"/>
              </a:spcAft>
              <a:buSzPts val="1400"/>
              <a:buChar char="▪"/>
            </a:pPr>
            <a:r>
              <a:rPr lang="en" sz="1600" dirty="0"/>
              <a:t>Figured out the requirements which UI should fulfill based on the use cases.</a:t>
            </a:r>
            <a:endParaRPr sz="1600" dirty="0"/>
          </a:p>
          <a:p>
            <a:pPr marL="457200" lvl="0" indent="-317500" algn="l" rtl="0">
              <a:lnSpc>
                <a:spcPct val="100000"/>
              </a:lnSpc>
              <a:spcBef>
                <a:spcPts val="0"/>
              </a:spcBef>
              <a:spcAft>
                <a:spcPts val="140"/>
              </a:spcAft>
              <a:buSzPts val="1400"/>
              <a:buChar char="▪"/>
            </a:pPr>
            <a:r>
              <a:rPr lang="en" sz="1600" dirty="0"/>
              <a:t>Chosen </a:t>
            </a:r>
            <a:r>
              <a:rPr lang="en-IN" sz="1600" dirty="0">
                <a:hlinkClick r:id="rId3" action="ppaction://hlinksldjump"/>
              </a:rPr>
              <a:t>Qt</a:t>
            </a:r>
            <a:r>
              <a:rPr lang="en" sz="1600" dirty="0"/>
              <a:t> as the framework after comparing WPF, </a:t>
            </a:r>
            <a:r>
              <a:rPr lang="en-IN" sz="1600" dirty="0"/>
              <a:t>Qt</a:t>
            </a:r>
            <a:r>
              <a:rPr lang="en" sz="1600" dirty="0"/>
              <a:t>, UWP and Electron.js.</a:t>
            </a:r>
            <a:endParaRPr sz="1600" dirty="0"/>
          </a:p>
          <a:p>
            <a:pPr marL="457200" lvl="0" indent="-317500" algn="l" rtl="0">
              <a:lnSpc>
                <a:spcPct val="100000"/>
              </a:lnSpc>
              <a:spcBef>
                <a:spcPts val="0"/>
              </a:spcBef>
              <a:spcAft>
                <a:spcPts val="140"/>
              </a:spcAft>
              <a:buSzPts val="1400"/>
              <a:buChar char="▪"/>
            </a:pPr>
            <a:r>
              <a:rPr lang="en-IN" sz="1600" dirty="0"/>
              <a:t>Developed the following prototypes as a proof of concept:</a:t>
            </a:r>
          </a:p>
          <a:p>
            <a:pPr marL="914400" lvl="1" indent="-317500" algn="l" rtl="0">
              <a:lnSpc>
                <a:spcPct val="100000"/>
              </a:lnSpc>
              <a:spcBef>
                <a:spcPts val="0"/>
              </a:spcBef>
              <a:spcAft>
                <a:spcPts val="140"/>
              </a:spcAft>
              <a:buSzPts val="1400"/>
              <a:buChar char="▪"/>
            </a:pPr>
            <a:r>
              <a:rPr lang="en-IN" sz="1400" dirty="0"/>
              <a:t>App with C++ backend and QML frontend supporting MVC architecture.</a:t>
            </a:r>
          </a:p>
          <a:p>
            <a:pPr marL="914400" lvl="1" indent="-317500" algn="l" rtl="0">
              <a:lnSpc>
                <a:spcPct val="100000"/>
              </a:lnSpc>
              <a:spcBef>
                <a:spcPts val="0"/>
              </a:spcBef>
              <a:spcAft>
                <a:spcPts val="140"/>
              </a:spcAft>
              <a:buSzPts val="1400"/>
              <a:buChar char="▪"/>
            </a:pPr>
            <a:r>
              <a:rPr lang="en-IN" sz="1400" dirty="0"/>
              <a:t>App which uses QML and JavaScript in UI.</a:t>
            </a:r>
          </a:p>
          <a:p>
            <a:pPr marL="914400" lvl="1" indent="-317500" algn="l" rtl="0">
              <a:lnSpc>
                <a:spcPct val="100000"/>
              </a:lnSpc>
              <a:spcBef>
                <a:spcPts val="0"/>
              </a:spcBef>
              <a:spcAft>
                <a:spcPts val="140"/>
              </a:spcAft>
              <a:buSzPts val="1400"/>
              <a:buChar char="▪"/>
            </a:pPr>
            <a:r>
              <a:rPr lang="en-IN" sz="1400" dirty="0"/>
              <a:t>App which uses Third party JavaScript library( D3.js in this case).</a:t>
            </a:r>
          </a:p>
          <a:p>
            <a:pPr marL="914400" lvl="1" indent="-317500" algn="l" rtl="0">
              <a:lnSpc>
                <a:spcPct val="100000"/>
              </a:lnSpc>
              <a:spcBef>
                <a:spcPts val="0"/>
              </a:spcBef>
              <a:spcAft>
                <a:spcPts val="140"/>
              </a:spcAft>
              <a:buSzPts val="1400"/>
              <a:buChar char="▪"/>
            </a:pPr>
            <a:r>
              <a:rPr lang="en-IN" sz="1400" dirty="0"/>
              <a:t>App which can take a </a:t>
            </a:r>
            <a:r>
              <a:rPr lang="en-IN" sz="1400" dirty="0" err="1"/>
              <a:t>wafermap</a:t>
            </a:r>
            <a:r>
              <a:rPr lang="en-IN" sz="1400" dirty="0"/>
              <a:t> as csv file and plot its 3D visualization.</a:t>
            </a:r>
          </a:p>
          <a:p>
            <a:pPr marL="914400" lvl="1" indent="-317500" algn="l" rtl="0">
              <a:lnSpc>
                <a:spcPct val="100000"/>
              </a:lnSpc>
              <a:spcBef>
                <a:spcPts val="0"/>
              </a:spcBef>
              <a:spcAft>
                <a:spcPts val="140"/>
              </a:spcAft>
              <a:buSzPts val="1400"/>
              <a:buChar char="▪"/>
            </a:pPr>
            <a:r>
              <a:rPr lang="en-IN" sz="1400" dirty="0"/>
              <a:t>App which has GUI built using </a:t>
            </a:r>
            <a:r>
              <a:rPr lang="en-IN" sz="1400" dirty="0" err="1"/>
              <a:t>QWidgets</a:t>
            </a:r>
            <a:r>
              <a:rPr lang="en-IN" sz="1400" dirty="0"/>
              <a:t> and QML both integrating </a:t>
            </a:r>
            <a:r>
              <a:rPr lang="en-IN" sz="1400" dirty="0" err="1"/>
              <a:t>QApplication</a:t>
            </a:r>
            <a:r>
              <a:rPr lang="en-IN" sz="1400" dirty="0"/>
              <a:t> and </a:t>
            </a:r>
            <a:r>
              <a:rPr lang="en-IN" sz="1400" dirty="0" err="1"/>
              <a:t>QGUIApplication</a:t>
            </a:r>
            <a:r>
              <a:rPr lang="en-IN" sz="1400" dirty="0"/>
              <a:t>.</a:t>
            </a:r>
          </a:p>
        </p:txBody>
      </p:sp>
    </p:spTree>
    <p:extLst>
      <p:ext uri="{BB962C8B-B14F-4D97-AF65-F5344CB8AC3E}">
        <p14:creationId xmlns:p14="http://schemas.microsoft.com/office/powerpoint/2010/main" val="7186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Current progress </a:t>
            </a:r>
            <a:endParaRPr sz="2800" dirty="0"/>
          </a:p>
        </p:txBody>
      </p:sp>
      <p:sp>
        <p:nvSpPr>
          <p:cNvPr id="174" name="Google Shape;174;p29"/>
          <p:cNvSpPr txBox="1">
            <a:spLocks noGrp="1"/>
          </p:cNvSpPr>
          <p:nvPr>
            <p:ph type="body" idx="1"/>
          </p:nvPr>
        </p:nvSpPr>
        <p:spPr>
          <a:xfrm>
            <a:off x="274320" y="939800"/>
            <a:ext cx="8572500" cy="3586480"/>
          </a:xfrm>
          <a:prstGeom prst="rect">
            <a:avLst/>
          </a:prstGeom>
          <a:noFill/>
          <a:ln>
            <a:noFill/>
          </a:ln>
        </p:spPr>
        <p:txBody>
          <a:bodyPr spcFirstLastPara="1" wrap="square" lIns="68575" tIns="34275" rIns="68575" bIns="34275" anchor="t" anchorCtr="0">
            <a:noAutofit/>
          </a:bodyPr>
          <a:lstStyle/>
          <a:p>
            <a:pPr marL="457200" lvl="0" indent="-317500" algn="l" rtl="0">
              <a:lnSpc>
                <a:spcPct val="150000"/>
              </a:lnSpc>
              <a:spcBef>
                <a:spcPts val="0"/>
              </a:spcBef>
              <a:spcAft>
                <a:spcPts val="140"/>
              </a:spcAft>
              <a:buSzPts val="1400"/>
              <a:buChar char="▪"/>
            </a:pPr>
            <a:r>
              <a:rPr lang="en" sz="1600" dirty="0"/>
              <a:t>Figured out the requirements which UI should fulfill based on the use cases.</a:t>
            </a:r>
            <a:endParaRPr sz="1600" dirty="0"/>
          </a:p>
          <a:p>
            <a:pPr marL="457200" lvl="0" indent="-317500" algn="l" rtl="0">
              <a:lnSpc>
                <a:spcPct val="100000"/>
              </a:lnSpc>
              <a:spcBef>
                <a:spcPts val="0"/>
              </a:spcBef>
              <a:spcAft>
                <a:spcPts val="140"/>
              </a:spcAft>
              <a:buSzPts val="1400"/>
              <a:buChar char="▪"/>
            </a:pPr>
            <a:r>
              <a:rPr lang="en" sz="1600" dirty="0"/>
              <a:t>Chosen </a:t>
            </a:r>
            <a:r>
              <a:rPr lang="en-IN" sz="1600" dirty="0">
                <a:hlinkClick r:id="rId3" action="ppaction://hlinksldjump"/>
              </a:rPr>
              <a:t>Qt</a:t>
            </a:r>
            <a:r>
              <a:rPr lang="en" sz="1600" dirty="0"/>
              <a:t> as the framework after comparing WPF, </a:t>
            </a:r>
            <a:r>
              <a:rPr lang="en-IN" sz="1600" dirty="0"/>
              <a:t>Qt</a:t>
            </a:r>
            <a:r>
              <a:rPr lang="en" sz="1600" dirty="0"/>
              <a:t>, UWP and Electron.js.</a:t>
            </a:r>
            <a:endParaRPr sz="1600" dirty="0"/>
          </a:p>
          <a:p>
            <a:pPr marL="457200" lvl="0" indent="-317500" algn="l" rtl="0">
              <a:lnSpc>
                <a:spcPct val="100000"/>
              </a:lnSpc>
              <a:spcBef>
                <a:spcPts val="0"/>
              </a:spcBef>
              <a:spcAft>
                <a:spcPts val="140"/>
              </a:spcAft>
              <a:buSzPts val="1400"/>
              <a:buChar char="▪"/>
            </a:pPr>
            <a:r>
              <a:rPr lang="en" sz="1600" dirty="0"/>
              <a:t>Developed </a:t>
            </a:r>
            <a:r>
              <a:rPr lang="en-IN" sz="1600" dirty="0"/>
              <a:t>the</a:t>
            </a:r>
            <a:r>
              <a:rPr lang="en" sz="1600" dirty="0"/>
              <a:t> following prototypes as </a:t>
            </a:r>
            <a:r>
              <a:rPr lang="en-IN" sz="1600" dirty="0"/>
              <a:t>a </a:t>
            </a:r>
            <a:r>
              <a:rPr lang="en" sz="1600" dirty="0"/>
              <a:t>proof of concept:</a:t>
            </a:r>
            <a:endParaRPr sz="1600" dirty="0"/>
          </a:p>
          <a:p>
            <a:pPr marL="914400" lvl="1" indent="-317500" algn="l" rtl="0">
              <a:lnSpc>
                <a:spcPct val="100000"/>
              </a:lnSpc>
              <a:spcBef>
                <a:spcPts val="0"/>
              </a:spcBef>
              <a:spcAft>
                <a:spcPts val="140"/>
              </a:spcAft>
              <a:buSzPts val="1400"/>
              <a:buChar char="▪"/>
            </a:pPr>
            <a:r>
              <a:rPr lang="en" sz="1400" dirty="0"/>
              <a:t>App</a:t>
            </a:r>
            <a:r>
              <a:rPr lang="en-IN" sz="1400" dirty="0"/>
              <a:t> with</a:t>
            </a:r>
            <a:r>
              <a:rPr lang="en" sz="1400" dirty="0"/>
              <a:t> C++ backend and QML frontend supporting MVC architecture.</a:t>
            </a:r>
            <a:endParaRPr sz="1400" dirty="0"/>
          </a:p>
          <a:p>
            <a:pPr marL="914400" lvl="1" indent="-317500" algn="l" rtl="0">
              <a:lnSpc>
                <a:spcPct val="100000"/>
              </a:lnSpc>
              <a:spcBef>
                <a:spcPts val="0"/>
              </a:spcBef>
              <a:spcAft>
                <a:spcPts val="140"/>
              </a:spcAft>
              <a:buSzPts val="1400"/>
              <a:buChar char="▪"/>
            </a:pPr>
            <a:r>
              <a:rPr lang="en" sz="1400" dirty="0"/>
              <a:t>App which uses QML and JavaScript in UI.</a:t>
            </a:r>
            <a:endParaRPr sz="1400" dirty="0"/>
          </a:p>
          <a:p>
            <a:pPr marL="914400" lvl="1" indent="-317500" algn="l" rtl="0">
              <a:lnSpc>
                <a:spcPct val="100000"/>
              </a:lnSpc>
              <a:spcBef>
                <a:spcPts val="0"/>
              </a:spcBef>
              <a:spcAft>
                <a:spcPts val="140"/>
              </a:spcAft>
              <a:buSzPts val="1400"/>
              <a:buChar char="▪"/>
            </a:pPr>
            <a:r>
              <a:rPr lang="en" sz="1400" dirty="0"/>
              <a:t>App which uses Third party </a:t>
            </a:r>
            <a:r>
              <a:rPr lang="en-IN" sz="1400" dirty="0"/>
              <a:t>JavaScript</a:t>
            </a:r>
            <a:r>
              <a:rPr lang="en" sz="1400" dirty="0"/>
              <a:t> library( D3.js in this case).</a:t>
            </a:r>
            <a:endParaRPr sz="1400" dirty="0"/>
          </a:p>
          <a:p>
            <a:pPr marL="914400" lvl="1" indent="-317500" algn="l" rtl="0">
              <a:lnSpc>
                <a:spcPct val="100000"/>
              </a:lnSpc>
              <a:spcBef>
                <a:spcPts val="0"/>
              </a:spcBef>
              <a:spcAft>
                <a:spcPts val="140"/>
              </a:spcAft>
              <a:buSzPts val="1400"/>
              <a:buChar char="▪"/>
            </a:pPr>
            <a:r>
              <a:rPr lang="en" sz="1400" dirty="0"/>
              <a:t>App which can take a </a:t>
            </a:r>
            <a:r>
              <a:rPr lang="en-IN" sz="1400" dirty="0" err="1"/>
              <a:t>wafermap</a:t>
            </a:r>
            <a:r>
              <a:rPr lang="en" sz="1400" dirty="0"/>
              <a:t> as csv file and plot its 3D visualization.</a:t>
            </a:r>
            <a:endParaRPr sz="1400" dirty="0"/>
          </a:p>
          <a:p>
            <a:pPr marL="914400" lvl="1" indent="-317500" algn="l" rtl="0">
              <a:lnSpc>
                <a:spcPct val="100000"/>
              </a:lnSpc>
              <a:spcBef>
                <a:spcPts val="0"/>
              </a:spcBef>
              <a:spcAft>
                <a:spcPts val="140"/>
              </a:spcAft>
              <a:buSzPts val="1400"/>
              <a:buChar char="▪"/>
            </a:pPr>
            <a:r>
              <a:rPr lang="en" sz="1400" dirty="0"/>
              <a:t>App which has GUI built using QWidgets and QML both integrating QApplication and QGUIApplication.</a:t>
            </a:r>
          </a:p>
          <a:p>
            <a:pPr marL="914400" lvl="1" indent="-317500" algn="l" rtl="0">
              <a:lnSpc>
                <a:spcPct val="100000"/>
              </a:lnSpc>
              <a:spcBef>
                <a:spcPts val="0"/>
              </a:spcBef>
              <a:spcAft>
                <a:spcPts val="140"/>
              </a:spcAft>
              <a:buSzPts val="1400"/>
              <a:buChar char="▪"/>
            </a:pPr>
            <a:r>
              <a:rPr lang="en" sz="1400" dirty="0"/>
              <a:t>App that can </a:t>
            </a:r>
            <a:r>
              <a:rPr lang="en-IN" sz="1400" dirty="0"/>
              <a:t>connect to DLL and use its functionalities.</a:t>
            </a:r>
            <a:endParaRPr lang="en" sz="1400" dirty="0"/>
          </a:p>
        </p:txBody>
      </p:sp>
    </p:spTree>
    <p:extLst>
      <p:ext uri="{BB962C8B-B14F-4D97-AF65-F5344CB8AC3E}">
        <p14:creationId xmlns:p14="http://schemas.microsoft.com/office/powerpoint/2010/main" val="52335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Current progress </a:t>
            </a:r>
            <a:endParaRPr sz="2800" dirty="0"/>
          </a:p>
        </p:txBody>
      </p:sp>
      <p:sp>
        <p:nvSpPr>
          <p:cNvPr id="174" name="Google Shape;174;p29"/>
          <p:cNvSpPr txBox="1">
            <a:spLocks noGrp="1"/>
          </p:cNvSpPr>
          <p:nvPr>
            <p:ph type="body" idx="1"/>
          </p:nvPr>
        </p:nvSpPr>
        <p:spPr>
          <a:xfrm>
            <a:off x="274320" y="939800"/>
            <a:ext cx="8572500" cy="3586480"/>
          </a:xfrm>
          <a:prstGeom prst="rect">
            <a:avLst/>
          </a:prstGeom>
          <a:noFill/>
          <a:ln>
            <a:noFill/>
          </a:ln>
        </p:spPr>
        <p:txBody>
          <a:bodyPr spcFirstLastPara="1" wrap="square" lIns="68575" tIns="34275" rIns="68575" bIns="34275" anchor="t" anchorCtr="0">
            <a:noAutofit/>
          </a:bodyPr>
          <a:lstStyle/>
          <a:p>
            <a:pPr marL="457200" lvl="0" indent="-317500" algn="l" rtl="0">
              <a:lnSpc>
                <a:spcPct val="150000"/>
              </a:lnSpc>
              <a:spcBef>
                <a:spcPts val="0"/>
              </a:spcBef>
              <a:spcAft>
                <a:spcPts val="140"/>
              </a:spcAft>
              <a:buSzPts val="1400"/>
              <a:buChar char="▪"/>
            </a:pPr>
            <a:r>
              <a:rPr lang="en" sz="1600" dirty="0"/>
              <a:t>Figured out the requirements which UI should fulfill based on the use cases.</a:t>
            </a:r>
            <a:endParaRPr sz="1600" dirty="0"/>
          </a:p>
          <a:p>
            <a:pPr marL="457200" lvl="0" indent="-317500" algn="l" rtl="0">
              <a:lnSpc>
                <a:spcPct val="100000"/>
              </a:lnSpc>
              <a:spcBef>
                <a:spcPts val="0"/>
              </a:spcBef>
              <a:spcAft>
                <a:spcPts val="140"/>
              </a:spcAft>
              <a:buSzPts val="1400"/>
              <a:buChar char="▪"/>
            </a:pPr>
            <a:r>
              <a:rPr lang="en" sz="1600" dirty="0"/>
              <a:t>Chosen </a:t>
            </a:r>
            <a:r>
              <a:rPr lang="en-IN" sz="1600" dirty="0">
                <a:hlinkClick r:id="rId3" action="ppaction://hlinksldjump"/>
              </a:rPr>
              <a:t>Qt</a:t>
            </a:r>
            <a:r>
              <a:rPr lang="en" sz="1600" dirty="0"/>
              <a:t> as the framework after comparing WPF, </a:t>
            </a:r>
            <a:r>
              <a:rPr lang="en-IN" sz="1600" dirty="0"/>
              <a:t>Qt</a:t>
            </a:r>
            <a:r>
              <a:rPr lang="en" sz="1600" dirty="0"/>
              <a:t>, UWP and Electron.js.</a:t>
            </a:r>
            <a:endParaRPr sz="1600" dirty="0"/>
          </a:p>
          <a:p>
            <a:pPr marL="457200" lvl="0" indent="-317500" algn="l" rtl="0">
              <a:lnSpc>
                <a:spcPct val="100000"/>
              </a:lnSpc>
              <a:spcBef>
                <a:spcPts val="0"/>
              </a:spcBef>
              <a:spcAft>
                <a:spcPts val="140"/>
              </a:spcAft>
              <a:buSzPts val="1400"/>
              <a:buChar char="▪"/>
            </a:pPr>
            <a:r>
              <a:rPr lang="en" sz="1600" dirty="0"/>
              <a:t>Developed </a:t>
            </a:r>
            <a:r>
              <a:rPr lang="en-IN" sz="1600" dirty="0"/>
              <a:t>the</a:t>
            </a:r>
            <a:r>
              <a:rPr lang="en" sz="1600" dirty="0"/>
              <a:t> following prototypes as </a:t>
            </a:r>
            <a:r>
              <a:rPr lang="en-IN" sz="1600" dirty="0"/>
              <a:t>a </a:t>
            </a:r>
            <a:r>
              <a:rPr lang="en" sz="1600" dirty="0"/>
              <a:t>proof of concept:</a:t>
            </a:r>
            <a:endParaRPr sz="1600" dirty="0"/>
          </a:p>
          <a:p>
            <a:pPr marL="914400" lvl="1" indent="-317500" algn="l" rtl="0">
              <a:lnSpc>
                <a:spcPct val="100000"/>
              </a:lnSpc>
              <a:spcBef>
                <a:spcPts val="0"/>
              </a:spcBef>
              <a:spcAft>
                <a:spcPts val="140"/>
              </a:spcAft>
              <a:buSzPts val="1400"/>
              <a:buChar char="▪"/>
            </a:pPr>
            <a:r>
              <a:rPr lang="en" sz="1400" dirty="0"/>
              <a:t>App</a:t>
            </a:r>
            <a:r>
              <a:rPr lang="en-IN" sz="1400" dirty="0"/>
              <a:t> with</a:t>
            </a:r>
            <a:r>
              <a:rPr lang="en" sz="1400" dirty="0"/>
              <a:t> C++ backend and QML frontend supporting MVC architecture.</a:t>
            </a:r>
            <a:endParaRPr sz="1400" dirty="0"/>
          </a:p>
          <a:p>
            <a:pPr marL="914400" lvl="1" indent="-317500" algn="l" rtl="0">
              <a:lnSpc>
                <a:spcPct val="100000"/>
              </a:lnSpc>
              <a:spcBef>
                <a:spcPts val="0"/>
              </a:spcBef>
              <a:spcAft>
                <a:spcPts val="140"/>
              </a:spcAft>
              <a:buSzPts val="1400"/>
              <a:buChar char="▪"/>
            </a:pPr>
            <a:r>
              <a:rPr lang="en" sz="1400" dirty="0"/>
              <a:t>App which uses QML and JavaScript in UI.</a:t>
            </a:r>
            <a:endParaRPr sz="1400" dirty="0"/>
          </a:p>
          <a:p>
            <a:pPr marL="914400" lvl="1" indent="-317500" algn="l" rtl="0">
              <a:lnSpc>
                <a:spcPct val="100000"/>
              </a:lnSpc>
              <a:spcBef>
                <a:spcPts val="0"/>
              </a:spcBef>
              <a:spcAft>
                <a:spcPts val="140"/>
              </a:spcAft>
              <a:buSzPts val="1400"/>
              <a:buChar char="▪"/>
            </a:pPr>
            <a:r>
              <a:rPr lang="en" sz="1400" dirty="0"/>
              <a:t>App which uses Third party </a:t>
            </a:r>
            <a:r>
              <a:rPr lang="en-IN" sz="1400" dirty="0"/>
              <a:t>JavaScript</a:t>
            </a:r>
            <a:r>
              <a:rPr lang="en" sz="1400" dirty="0"/>
              <a:t> library( D3.js in this case).</a:t>
            </a:r>
            <a:endParaRPr sz="1400" dirty="0"/>
          </a:p>
          <a:p>
            <a:pPr marL="914400" lvl="1" indent="-317500" algn="l" rtl="0">
              <a:lnSpc>
                <a:spcPct val="100000"/>
              </a:lnSpc>
              <a:spcBef>
                <a:spcPts val="0"/>
              </a:spcBef>
              <a:spcAft>
                <a:spcPts val="140"/>
              </a:spcAft>
              <a:buSzPts val="1400"/>
              <a:buChar char="▪"/>
            </a:pPr>
            <a:r>
              <a:rPr lang="en" sz="1400" dirty="0"/>
              <a:t>App which can take a </a:t>
            </a:r>
            <a:r>
              <a:rPr lang="en-IN" sz="1400" dirty="0" err="1"/>
              <a:t>wafermap</a:t>
            </a:r>
            <a:r>
              <a:rPr lang="en" sz="1400" dirty="0"/>
              <a:t> as csv file and plot its 3D visualization.</a:t>
            </a:r>
            <a:endParaRPr sz="1400" dirty="0"/>
          </a:p>
          <a:p>
            <a:pPr marL="914400" lvl="1" indent="-317500" algn="l" rtl="0">
              <a:lnSpc>
                <a:spcPct val="100000"/>
              </a:lnSpc>
              <a:spcBef>
                <a:spcPts val="0"/>
              </a:spcBef>
              <a:spcAft>
                <a:spcPts val="140"/>
              </a:spcAft>
              <a:buSzPts val="1400"/>
              <a:buChar char="▪"/>
            </a:pPr>
            <a:r>
              <a:rPr lang="en" sz="1400" dirty="0"/>
              <a:t>App which has GUI built using QWidgets and QML both integrating QApplication and QGUIApplication.</a:t>
            </a:r>
          </a:p>
          <a:p>
            <a:pPr marL="914400" lvl="1" indent="-317500" algn="l" rtl="0">
              <a:lnSpc>
                <a:spcPct val="100000"/>
              </a:lnSpc>
              <a:spcBef>
                <a:spcPts val="0"/>
              </a:spcBef>
              <a:spcAft>
                <a:spcPts val="140"/>
              </a:spcAft>
              <a:buSzPts val="1400"/>
              <a:buChar char="▪"/>
            </a:pPr>
            <a:r>
              <a:rPr lang="en" sz="1400" dirty="0"/>
              <a:t>App that can </a:t>
            </a:r>
            <a:r>
              <a:rPr lang="en-IN" sz="1400" dirty="0"/>
              <a:t>connect to DLL and use its functionalities.</a:t>
            </a:r>
            <a:endParaRPr lang="en" sz="1400" dirty="0"/>
          </a:p>
          <a:p>
            <a:pPr marL="914400" lvl="1" indent="-317500" algn="l" rtl="0">
              <a:lnSpc>
                <a:spcPct val="100000"/>
              </a:lnSpc>
              <a:spcBef>
                <a:spcPts val="0"/>
              </a:spcBef>
              <a:spcAft>
                <a:spcPts val="140"/>
              </a:spcAft>
              <a:buSzPts val="1400"/>
              <a:buChar char="▪"/>
            </a:pPr>
            <a:r>
              <a:rPr lang="en-IN" sz="1400" dirty="0"/>
              <a:t>App which uses Qt canvas to plot heatmap of wafer.</a:t>
            </a:r>
            <a:endParaRPr lang="en" sz="1400" dirty="0"/>
          </a:p>
        </p:txBody>
      </p:sp>
    </p:spTree>
    <p:extLst>
      <p:ext uri="{BB962C8B-B14F-4D97-AF65-F5344CB8AC3E}">
        <p14:creationId xmlns:p14="http://schemas.microsoft.com/office/powerpoint/2010/main" val="121018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74320" y="274320"/>
            <a:ext cx="8572500" cy="41148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2"/>
              </a:buClr>
              <a:buSzPts val="2400"/>
              <a:buFont typeface="Calibri"/>
              <a:buNone/>
            </a:pPr>
            <a:r>
              <a:rPr lang="en" sz="2800" dirty="0"/>
              <a:t>Current progress </a:t>
            </a:r>
            <a:endParaRPr sz="2800" dirty="0"/>
          </a:p>
        </p:txBody>
      </p:sp>
      <p:sp>
        <p:nvSpPr>
          <p:cNvPr id="174" name="Google Shape;174;p29"/>
          <p:cNvSpPr txBox="1">
            <a:spLocks noGrp="1"/>
          </p:cNvSpPr>
          <p:nvPr>
            <p:ph type="body" idx="1"/>
          </p:nvPr>
        </p:nvSpPr>
        <p:spPr>
          <a:xfrm>
            <a:off x="274320" y="939800"/>
            <a:ext cx="8572500" cy="3586480"/>
          </a:xfrm>
          <a:prstGeom prst="rect">
            <a:avLst/>
          </a:prstGeom>
          <a:noFill/>
          <a:ln>
            <a:noFill/>
          </a:ln>
        </p:spPr>
        <p:txBody>
          <a:bodyPr spcFirstLastPara="1" wrap="square" lIns="68575" tIns="34275" rIns="68575" bIns="34275" anchor="t" anchorCtr="0">
            <a:noAutofit/>
          </a:bodyPr>
          <a:lstStyle/>
          <a:p>
            <a:pPr marL="457200" lvl="0" indent="-317500" algn="l" rtl="0">
              <a:lnSpc>
                <a:spcPct val="150000"/>
              </a:lnSpc>
              <a:spcBef>
                <a:spcPts val="0"/>
              </a:spcBef>
              <a:spcAft>
                <a:spcPts val="140"/>
              </a:spcAft>
              <a:buSzPts val="1400"/>
              <a:buChar char="▪"/>
            </a:pPr>
            <a:r>
              <a:rPr lang="en" sz="1600" dirty="0"/>
              <a:t>Figured out the requirements which UI should fulfill based on the use cases.</a:t>
            </a:r>
            <a:endParaRPr sz="1600" dirty="0"/>
          </a:p>
          <a:p>
            <a:pPr marL="457200" lvl="0" indent="-317500" algn="l" rtl="0">
              <a:lnSpc>
                <a:spcPct val="100000"/>
              </a:lnSpc>
              <a:spcBef>
                <a:spcPts val="0"/>
              </a:spcBef>
              <a:spcAft>
                <a:spcPts val="140"/>
              </a:spcAft>
              <a:buSzPts val="1400"/>
              <a:buChar char="▪"/>
            </a:pPr>
            <a:r>
              <a:rPr lang="en" sz="1600" dirty="0"/>
              <a:t>Chosen </a:t>
            </a:r>
            <a:r>
              <a:rPr lang="en-IN" sz="1600" dirty="0">
                <a:hlinkClick r:id="rId3" action="ppaction://hlinksldjump"/>
              </a:rPr>
              <a:t>Qt</a:t>
            </a:r>
            <a:r>
              <a:rPr lang="en" sz="1600" dirty="0"/>
              <a:t> as the framework after comparing WPF, </a:t>
            </a:r>
            <a:r>
              <a:rPr lang="en-IN" sz="1600" dirty="0"/>
              <a:t>Qt</a:t>
            </a:r>
            <a:r>
              <a:rPr lang="en" sz="1600" dirty="0"/>
              <a:t>, UWP and Electron.js.</a:t>
            </a:r>
            <a:endParaRPr sz="1600" dirty="0"/>
          </a:p>
          <a:p>
            <a:pPr marL="457200" lvl="0" indent="-317500" algn="l" rtl="0">
              <a:lnSpc>
                <a:spcPct val="100000"/>
              </a:lnSpc>
              <a:spcBef>
                <a:spcPts val="0"/>
              </a:spcBef>
              <a:spcAft>
                <a:spcPts val="140"/>
              </a:spcAft>
              <a:buSzPts val="1400"/>
              <a:buChar char="▪"/>
            </a:pPr>
            <a:r>
              <a:rPr lang="en" sz="1600" dirty="0"/>
              <a:t>Developed </a:t>
            </a:r>
            <a:r>
              <a:rPr lang="en-IN" sz="1600" dirty="0"/>
              <a:t>the</a:t>
            </a:r>
            <a:r>
              <a:rPr lang="en" sz="1600" dirty="0"/>
              <a:t> following prototypes as </a:t>
            </a:r>
            <a:r>
              <a:rPr lang="en-IN" sz="1600" dirty="0"/>
              <a:t>a </a:t>
            </a:r>
            <a:r>
              <a:rPr lang="en" sz="1600" dirty="0"/>
              <a:t>proof of concept:</a:t>
            </a:r>
            <a:endParaRPr sz="1600" dirty="0"/>
          </a:p>
          <a:p>
            <a:pPr marL="914400" lvl="1" indent="-317500" algn="l" rtl="0">
              <a:lnSpc>
                <a:spcPct val="100000"/>
              </a:lnSpc>
              <a:spcBef>
                <a:spcPts val="0"/>
              </a:spcBef>
              <a:spcAft>
                <a:spcPts val="140"/>
              </a:spcAft>
              <a:buSzPts val="1400"/>
              <a:buChar char="▪"/>
            </a:pPr>
            <a:r>
              <a:rPr lang="en" sz="1400" dirty="0"/>
              <a:t>App</a:t>
            </a:r>
            <a:r>
              <a:rPr lang="en-IN" sz="1400" dirty="0"/>
              <a:t> with</a:t>
            </a:r>
            <a:r>
              <a:rPr lang="en" sz="1400" dirty="0"/>
              <a:t> C++ backend and QML frontend supporting MVC architecture.</a:t>
            </a:r>
            <a:endParaRPr sz="1400" dirty="0"/>
          </a:p>
          <a:p>
            <a:pPr marL="914400" lvl="1" indent="-317500" algn="l" rtl="0">
              <a:lnSpc>
                <a:spcPct val="100000"/>
              </a:lnSpc>
              <a:spcBef>
                <a:spcPts val="0"/>
              </a:spcBef>
              <a:spcAft>
                <a:spcPts val="140"/>
              </a:spcAft>
              <a:buSzPts val="1400"/>
              <a:buChar char="▪"/>
            </a:pPr>
            <a:r>
              <a:rPr lang="en" sz="1400" dirty="0"/>
              <a:t>App which uses QML and JavaScript in UI.</a:t>
            </a:r>
            <a:endParaRPr sz="1400" dirty="0"/>
          </a:p>
          <a:p>
            <a:pPr marL="914400" lvl="1" indent="-317500" algn="l" rtl="0">
              <a:lnSpc>
                <a:spcPct val="100000"/>
              </a:lnSpc>
              <a:spcBef>
                <a:spcPts val="0"/>
              </a:spcBef>
              <a:spcAft>
                <a:spcPts val="140"/>
              </a:spcAft>
              <a:buSzPts val="1400"/>
              <a:buChar char="▪"/>
            </a:pPr>
            <a:r>
              <a:rPr lang="en" sz="1400" dirty="0"/>
              <a:t>App which uses Third party </a:t>
            </a:r>
            <a:r>
              <a:rPr lang="en-IN" sz="1400" dirty="0"/>
              <a:t>JavaScript</a:t>
            </a:r>
            <a:r>
              <a:rPr lang="en" sz="1400" dirty="0"/>
              <a:t> library( D3.js in this case).</a:t>
            </a:r>
            <a:endParaRPr sz="1400" dirty="0"/>
          </a:p>
          <a:p>
            <a:pPr marL="914400" lvl="1" indent="-317500" algn="l" rtl="0">
              <a:lnSpc>
                <a:spcPct val="100000"/>
              </a:lnSpc>
              <a:spcBef>
                <a:spcPts val="0"/>
              </a:spcBef>
              <a:spcAft>
                <a:spcPts val="140"/>
              </a:spcAft>
              <a:buSzPts val="1400"/>
              <a:buChar char="▪"/>
            </a:pPr>
            <a:r>
              <a:rPr lang="en" sz="1400" dirty="0"/>
              <a:t>App which can take a </a:t>
            </a:r>
            <a:r>
              <a:rPr lang="en-IN" sz="1400" dirty="0" err="1"/>
              <a:t>wafermap</a:t>
            </a:r>
            <a:r>
              <a:rPr lang="en" sz="1400" dirty="0"/>
              <a:t> as csv file and plot its 3D visualization.</a:t>
            </a:r>
            <a:endParaRPr sz="1400" dirty="0"/>
          </a:p>
          <a:p>
            <a:pPr marL="914400" lvl="1" indent="-317500" algn="l" rtl="0">
              <a:lnSpc>
                <a:spcPct val="100000"/>
              </a:lnSpc>
              <a:spcBef>
                <a:spcPts val="0"/>
              </a:spcBef>
              <a:spcAft>
                <a:spcPts val="140"/>
              </a:spcAft>
              <a:buSzPts val="1400"/>
              <a:buChar char="▪"/>
            </a:pPr>
            <a:r>
              <a:rPr lang="en" sz="1400" dirty="0"/>
              <a:t>App which has GUI built using QWidgets and QML both integrating QApplication and QGUIApplication.</a:t>
            </a:r>
          </a:p>
          <a:p>
            <a:pPr marL="914400" lvl="1" indent="-317500" algn="l" rtl="0">
              <a:lnSpc>
                <a:spcPct val="100000"/>
              </a:lnSpc>
              <a:spcBef>
                <a:spcPts val="0"/>
              </a:spcBef>
              <a:spcAft>
                <a:spcPts val="140"/>
              </a:spcAft>
              <a:buSzPts val="1400"/>
              <a:buChar char="▪"/>
            </a:pPr>
            <a:r>
              <a:rPr lang="en" sz="1400" dirty="0"/>
              <a:t>App that can </a:t>
            </a:r>
            <a:r>
              <a:rPr lang="en-IN" sz="1400" dirty="0"/>
              <a:t>connect to DLL and use its functionalities.</a:t>
            </a:r>
            <a:endParaRPr lang="en" sz="1400" dirty="0"/>
          </a:p>
          <a:p>
            <a:pPr marL="914400" lvl="1" indent="-317500" algn="l" rtl="0">
              <a:lnSpc>
                <a:spcPct val="100000"/>
              </a:lnSpc>
              <a:spcBef>
                <a:spcPts val="0"/>
              </a:spcBef>
              <a:spcAft>
                <a:spcPts val="140"/>
              </a:spcAft>
              <a:buSzPts val="1400"/>
              <a:buChar char="▪"/>
            </a:pPr>
            <a:r>
              <a:rPr lang="en-IN" sz="1400" dirty="0"/>
              <a:t>App which uses Qt canvas to plot heatmap of wafer.</a:t>
            </a:r>
            <a:endParaRPr lang="en" sz="1400" dirty="0"/>
          </a:p>
          <a:p>
            <a:pPr marL="596900" lvl="1" indent="0" algn="l" rtl="0">
              <a:lnSpc>
                <a:spcPct val="100000"/>
              </a:lnSpc>
              <a:spcBef>
                <a:spcPts val="0"/>
              </a:spcBef>
              <a:spcAft>
                <a:spcPts val="140"/>
              </a:spcAft>
              <a:buSzPts val="1400"/>
              <a:buNone/>
            </a:pPr>
            <a:endParaRPr lang="en" sz="1400" dirty="0"/>
          </a:p>
          <a:p>
            <a:pPr indent="-317500">
              <a:spcBef>
                <a:spcPts val="0"/>
              </a:spcBef>
              <a:spcAft>
                <a:spcPts val="140"/>
              </a:spcAft>
              <a:buSzPts val="1400"/>
            </a:pPr>
            <a:r>
              <a:rPr lang="en-IN" sz="1600" dirty="0"/>
              <a:t>W</a:t>
            </a:r>
            <a:r>
              <a:rPr lang="en" sz="1600" dirty="0"/>
              <a:t>S/PWG </a:t>
            </a:r>
            <a:r>
              <a:rPr lang="en-IN" sz="1600" dirty="0"/>
              <a:t>UI with framework to extend the functionalities.</a:t>
            </a:r>
            <a:endParaRPr sz="1600" dirty="0"/>
          </a:p>
          <a:p>
            <a:pPr marL="177800" lvl="0" indent="-63500" algn="l" rtl="0">
              <a:lnSpc>
                <a:spcPct val="100000"/>
              </a:lnSpc>
              <a:spcBef>
                <a:spcPts val="0"/>
              </a:spcBef>
              <a:spcAft>
                <a:spcPts val="140"/>
              </a:spcAft>
              <a:buSzPts val="1800"/>
              <a:buFont typeface="Arial"/>
              <a:buNone/>
            </a:pPr>
            <a:endParaRPr sz="1100" dirty="0"/>
          </a:p>
        </p:txBody>
      </p:sp>
    </p:spTree>
    <p:extLst>
      <p:ext uri="{BB962C8B-B14F-4D97-AF65-F5344CB8AC3E}">
        <p14:creationId xmlns:p14="http://schemas.microsoft.com/office/powerpoint/2010/main" val="2510108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LETE Test">
  <a:themeElements>
    <a:clrScheme name="KLA colorset">
      <a:dk1>
        <a:srgbClr val="0C0C12"/>
      </a:dk1>
      <a:lt1>
        <a:srgbClr val="FFFFFF"/>
      </a:lt1>
      <a:dk2>
        <a:srgbClr val="41007F"/>
      </a:dk2>
      <a:lt2>
        <a:srgbClr val="5A5A64"/>
      </a:lt2>
      <a:accent1>
        <a:srgbClr val="50DD3F"/>
      </a:accent1>
      <a:accent2>
        <a:srgbClr val="FF6400"/>
      </a:accent2>
      <a:accent3>
        <a:srgbClr val="00A7E1"/>
      </a:accent3>
      <a:accent4>
        <a:srgbClr val="FFAF00"/>
      </a:accent4>
      <a:accent5>
        <a:srgbClr val="F01E69"/>
      </a:accent5>
      <a:accent6>
        <a:srgbClr val="AA1DD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12133</TotalTime>
  <Words>3488</Words>
  <Application>Microsoft Office PowerPoint</Application>
  <PresentationFormat>On-screen Show (16:9)</PresentationFormat>
  <Paragraphs>665</Paragraphs>
  <Slides>49</Slides>
  <Notes>40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49</vt:i4>
      </vt:variant>
    </vt:vector>
  </HeadingPairs>
  <TitlesOfParts>
    <vt:vector size="56" baseType="lpstr">
      <vt:lpstr>Arial</vt:lpstr>
      <vt:lpstr>Calibri</vt:lpstr>
      <vt:lpstr>Century Gothic</vt:lpstr>
      <vt:lpstr>Noto Sans Symbols</vt:lpstr>
      <vt:lpstr>Wingdings</vt:lpstr>
      <vt:lpstr>Simple Light</vt:lpstr>
      <vt:lpstr>DELETE Test</vt:lpstr>
      <vt:lpstr>Next Gen UI Framework for PWG/WS</vt:lpstr>
      <vt:lpstr>Agenda</vt:lpstr>
      <vt:lpstr>Problem Statement</vt:lpstr>
      <vt:lpstr>Problem Statement</vt:lpstr>
      <vt:lpstr>Current progress </vt:lpstr>
      <vt:lpstr>Current progress </vt:lpstr>
      <vt:lpstr>Current progress </vt:lpstr>
      <vt:lpstr>Current progress </vt:lpstr>
      <vt:lpstr>Current progress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Timeline: Weekly activity and milestone summary</vt:lpstr>
      <vt:lpstr>Challenges Faced</vt:lpstr>
      <vt:lpstr>Challenges Faced</vt:lpstr>
      <vt:lpstr>Challenges Faced</vt:lpstr>
      <vt:lpstr>Challenges Faced</vt:lpstr>
      <vt:lpstr> My learnings</vt:lpstr>
      <vt:lpstr> My learnings</vt:lpstr>
      <vt:lpstr> My learnings</vt:lpstr>
      <vt:lpstr> My learnings</vt:lpstr>
      <vt:lpstr> My learnings</vt:lpstr>
      <vt:lpstr> My learnings</vt:lpstr>
      <vt:lpstr> My learnings</vt:lpstr>
      <vt:lpstr> My learnings</vt:lpstr>
      <vt:lpstr> My learnings</vt:lpstr>
      <vt:lpstr> My learnings</vt:lpstr>
      <vt:lpstr> My learnings</vt:lpstr>
      <vt:lpstr>Thank You</vt:lpstr>
      <vt:lpstr>Additional slides</vt:lpstr>
      <vt:lpstr>Comparison of Technologies  </vt:lpstr>
      <vt:lpstr>Comparison of Technologies   </vt:lpstr>
      <vt:lpstr>Comparison of Technologies   </vt:lpstr>
      <vt:lpstr>Requirements</vt:lpstr>
      <vt:lpstr>Benchmarking: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 UI Framework for PWG/WS</dc:title>
  <cp:lastModifiedBy>Mehta, Ojas</cp:lastModifiedBy>
  <cp:revision>58</cp:revision>
  <dcterms:modified xsi:type="dcterms:W3CDTF">2019-07-19T12:33:42Z</dcterms:modified>
</cp:coreProperties>
</file>